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7"/>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x="18288000" cy="10287000"/>
  <p:notesSz cx="6858000" cy="9144000"/>
  <p:embeddedFontLst>
    <p:embeddedFont>
      <p:font typeface="Anton" charset="1" panose="00000500000000000000"/>
      <p:regular r:id="rId42"/>
    </p:embeddedFont>
    <p:embeddedFont>
      <p:font typeface="Canva Sans Bold" charset="1" panose="020B0803030501040103"/>
      <p:regular r:id="rId43"/>
    </p:embeddedFont>
    <p:embeddedFont>
      <p:font typeface="Rosella Solid" charset="1" panose="04060906090402020204"/>
      <p:regular r:id="rId44"/>
    </p:embeddedFont>
    <p:embeddedFont>
      <p:font typeface="Bookmania Bold" charset="1" panose="00000800000000000000"/>
      <p:regular r:id="rId45"/>
    </p:embeddedFont>
    <p:embeddedFont>
      <p:font typeface="Poppins" charset="1" panose="00000500000000000000"/>
      <p:regular r:id="rId46"/>
    </p:embeddedFont>
    <p:embeddedFont>
      <p:font typeface="Poppins Bold" charset="1" panose="00000800000000000000"/>
      <p:regular r:id="rId51"/>
    </p:embeddedFont>
    <p:embeddedFont>
      <p:font typeface="Canva Sans" charset="1" panose="020B0503030501040103"/>
      <p:regular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notesMasters/notesMaster1.xml" Type="http://schemas.openxmlformats.org/officeDocument/2006/relationships/notesMaster"/><Relationship Id="rId48" Target="theme/theme2.xml" Type="http://schemas.openxmlformats.org/officeDocument/2006/relationships/theme"/><Relationship Id="rId49" Target="notesSlides/notesSlide1.xml" Type="http://schemas.openxmlformats.org/officeDocument/2006/relationships/notesSlide"/><Relationship Id="rId5" Target="tableStyles.xml" Type="http://schemas.openxmlformats.org/officeDocument/2006/relationships/tableStyles"/><Relationship Id="rId50" Target="notesSlides/notesSlide2.xml" Type="http://schemas.openxmlformats.org/officeDocument/2006/relationships/notesSlide"/><Relationship Id="rId51" Target="fonts/font51.fntdata" Type="http://schemas.openxmlformats.org/officeDocument/2006/relationships/font"/><Relationship Id="rId52" Target="notesSlides/notesSlide3.xml" Type="http://schemas.openxmlformats.org/officeDocument/2006/relationships/notesSlide"/><Relationship Id="rId53" Target="notesSlides/notesSlide4.xml" Type="http://schemas.openxmlformats.org/officeDocument/2006/relationships/notesSlide"/><Relationship Id="rId54" Target="notesSlides/notesSlide5.xml" Type="http://schemas.openxmlformats.org/officeDocument/2006/relationships/notesSlide"/><Relationship Id="rId55" Target="notesSlides/notesSlide6.xml" Type="http://schemas.openxmlformats.org/officeDocument/2006/relationships/notesSlide"/><Relationship Id="rId56" Target="notesSlides/notesSlide7.xml" Type="http://schemas.openxmlformats.org/officeDocument/2006/relationships/notesSlide"/><Relationship Id="rId57" Target="notesSlides/notesSlide8.xml" Type="http://schemas.openxmlformats.org/officeDocument/2006/relationships/notesSlide"/><Relationship Id="rId58" Target="notesSlides/notesSlide9.xml" Type="http://schemas.openxmlformats.org/officeDocument/2006/relationships/notesSlide"/><Relationship Id="rId59" Target="notesSlides/notesSlide10.xml" Type="http://schemas.openxmlformats.org/officeDocument/2006/relationships/notesSlide"/><Relationship Id="rId6" Target="slides/slide1.xml" Type="http://schemas.openxmlformats.org/officeDocument/2006/relationships/slide"/><Relationship Id="rId60" Target="notesSlides/notesSlide11.xml" Type="http://schemas.openxmlformats.org/officeDocument/2006/relationships/notesSlide"/><Relationship Id="rId61" Target="notesSlides/notesSlide12.xml" Type="http://schemas.openxmlformats.org/officeDocument/2006/relationships/notesSlide"/><Relationship Id="rId62" Target="notesSlides/notesSlide13.xml" Type="http://schemas.openxmlformats.org/officeDocument/2006/relationships/notesSlide"/><Relationship Id="rId63" Target="notesSlides/notesSlide14.xml" Type="http://schemas.openxmlformats.org/officeDocument/2006/relationships/notesSlide"/><Relationship Id="rId64" Target="notesSlides/notesSlide15.xml" Type="http://schemas.openxmlformats.org/officeDocument/2006/relationships/notesSlide"/><Relationship Id="rId65" Target="fonts/font65.fntdata" Type="http://schemas.openxmlformats.org/officeDocument/2006/relationships/font"/><Relationship Id="rId66" Target="notesSlides/notesSlide16.xml" Type="http://schemas.openxmlformats.org/officeDocument/2006/relationships/notesSlide"/><Relationship Id="rId67" Target="notesSlides/notesSlide17.xml" Type="http://schemas.openxmlformats.org/officeDocument/2006/relationships/notesSlide"/><Relationship Id="rId68" Target="notesSlides/notesSlide18.xml" Type="http://schemas.openxmlformats.org/officeDocument/2006/relationships/notesSlide"/><Relationship Id="rId69" Target="notesSlides/notesSlide19.xml" Type="http://schemas.openxmlformats.org/officeDocument/2006/relationships/notesSlide"/><Relationship Id="rId7" Target="slides/slide2.xml" Type="http://schemas.openxmlformats.org/officeDocument/2006/relationships/slide"/><Relationship Id="rId70" Target="notesSlides/notesSlide20.xml" Type="http://schemas.openxmlformats.org/officeDocument/2006/relationships/notesSlide"/><Relationship Id="rId71" Target="notesSlides/notesSlide21.xml" Type="http://schemas.openxmlformats.org/officeDocument/2006/relationships/notesSlide"/><Relationship Id="rId72" Target="notesSlides/notesSlide22.xml" Type="http://schemas.openxmlformats.org/officeDocument/2006/relationships/notesSlide"/><Relationship Id="rId73" Target="notesSlides/notesSlide23.xml" Type="http://schemas.openxmlformats.org/officeDocument/2006/relationships/notesSlide"/><Relationship Id="rId74" Target="notesSlides/notesSlide24.xml" Type="http://schemas.openxmlformats.org/officeDocument/2006/relationships/notesSlide"/><Relationship Id="rId75" Target="notesSlides/notesSlide25.xml" Type="http://schemas.openxmlformats.org/officeDocument/2006/relationships/notesSlide"/><Relationship Id="rId76" Target="notesSlides/notesSlide26.xml" Type="http://schemas.openxmlformats.org/officeDocument/2006/relationships/notesSlide"/><Relationship Id="rId77" Target="notesSlides/notesSlide27.xml" Type="http://schemas.openxmlformats.org/officeDocument/2006/relationships/notesSlide"/><Relationship Id="rId78" Target="notesSlides/notesSlide28.xml" Type="http://schemas.openxmlformats.org/officeDocument/2006/relationships/notesSlide"/><Relationship Id="rId79" Target="notesSlides/notesSlide29.xml" Type="http://schemas.openxmlformats.org/officeDocument/2006/relationships/note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2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2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2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2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2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3.xml" Type="http://schemas.openxmlformats.org/officeDocument/2006/relationships/slide"/></Relationships>
</file>

<file path=ppt/notesSlides/_rels/notesSlide2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4.xml" Type="http://schemas.openxmlformats.org/officeDocument/2006/relationships/slide"/></Relationships>
</file>

<file path=ppt/notesSlides/_rels/notesSlide2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5.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when we say computer system analysis this the process of evaluating components and yung pacheck ng performance and overall efficiency ng isang computer system. eneexamine dito yung both hardware and software to see the problem and to ensure optimal functionality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nangyayari siya kapag may hindi compatible or may corrupted na software na puwedeng magcause ng pag-crash o magloko ang system so you need to check error logs or user diagnostic tools to know the problem</a:t>
            </a:r>
          </a:p>
          <a:p>
            <a:r>
              <a:rPr lang="en-US"/>
              <a:t/>
            </a:r>
          </a:p>
          <a:p>
            <a:r>
              <a:rPr lang="en-US"/>
              <a:t>2. Kapag luma na ang software o OS, mas madali siyang  kapitan ng virus and mas magiging mabagal siya so dapat palaging update your os and security patches.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internet and network connection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we need to measure the network speed and kung gaano karaming data yung nacoconsume neto and to identify app and devices that consumes bandwidth, lalo na kung mabagal ang internet.</a:t>
            </a:r>
          </a:p>
          <a:p>
            <a:r>
              <a:rPr lang="en-US"/>
              <a:t/>
            </a:r>
          </a:p>
          <a:p>
            <a:r>
              <a:rPr lang="en-US"/>
              <a:t>2. Kapag mataas ang latency, nagkakaroon ng lag sa online activities like games, video calls, at streaming. Pwedeng gumamit ng ping tests at traceroute para malaman kung saan mabagal ang connections.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kaya nagkakaroon ng putol-putol na connections. --</a:t>
            </a:r>
          </a:p>
          <a:p>
            <a:r>
              <a:rPr lang="en-US"/>
              <a:t/>
            </a:r>
          </a:p>
          <a:p>
            <a:r>
              <a:rPr lang="en-US"/>
              <a:t>2. --we need to make sure to scan potential vulnerabilities, check kung naka-enable ang firewall at walang open ports na pwedeng pasukin ng hackers.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ngayon tatalakayin natin ang Performance Metrics and Tools for Analysis. Ang presentation na ito ay magpapakita kung paano natin sinusukat ang performance ng isang computer system at kung ano ang mga tools na ginagamit para sa analysis."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Ang analytics ay proseso ng pagkolekta, pagproseso, at pag-aanalyze ng data para makuha ang insights na tumutulong sa pag-monitor ng performance ng computer systems (CPU, RAM, storage, network), pag-detect ng errors at bottlenecks, at pag-predict ng future needs para sa mas efficient at informed decision-making."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Descriptive Analytics:</a:t>
            </a:r>
          </a:p>
          <a:p>
            <a:r>
              <a:rPr lang="en-US"/>
              <a:t>"Ang Descriptive Analytics ay ang proseso ng pagsasama-sama ng nakalipas na data upang makita ang mga trend at pattern, tulad ng pag-check ng system logs para sa CPU usage gamit ang Task Manager at Activity Monitor."</a:t>
            </a:r>
          </a:p>
          <a:p>
            <a:r>
              <a:rPr lang="en-US"/>
              <a:t/>
            </a:r>
          </a:p>
          <a:p>
            <a:r>
              <a:rPr lang="en-US"/>
              <a:t>Diagnostic Analytics:</a:t>
            </a:r>
          </a:p>
          <a:p>
            <a:r>
              <a:rPr lang="en-US"/>
              <a:t>"Ang Diagnostic Analytics ay nakatutok sa pagtukoy ng sanhi ng mga problema sa pamamagitan ng pagsusuri sa mga pattern at anomaly, halimbawa, paghahanap kung bakit mabagal ang system sa pamamagitan ng pag-check ng high memory usage gamit ang Event Viewer at Performance Monitor."</a:t>
            </a:r>
          </a:p>
          <a:p>
            <a:r>
              <a:rPr lang="en-US"/>
              <a:t/>
            </a:r>
          </a:p>
          <a:p>
            <a:r>
              <a:rPr lang="en-US"/>
              <a:t>Predictive Analytics:</a:t>
            </a:r>
          </a:p>
          <a:p>
            <a:r>
              <a:rPr lang="en-US"/>
              <a:t>"Ang Predictive Analytics ay gumagamit ng historical data at AI upang mahulaan ang mga posibleng isyu o trend sa hinaharap, tulad ng pag-predict kung kailan maaaring mag-fail ang hard drive base sa disk health reports gamit ang machine learning models."</a:t>
            </a:r>
          </a:p>
          <a:p>
            <a:r>
              <a:rPr lang="en-US"/>
              <a:t/>
            </a:r>
          </a:p>
          <a:p>
            <a:r>
              <a:rPr lang="en-US"/>
              <a:t>Prescriptive Analytics:</a:t>
            </a:r>
          </a:p>
          <a:p>
            <a:r>
              <a:rPr lang="en-US"/>
              <a:t>"Ang Prescriptive Analytics ay nagbibigay ng mga rekomendasyon kung ano ang dapat gawin para ma-optimize ang system, tulad ng pag-suggest ng system upgrades o adjustments gamit ang AI-driven optimizers at automated tuning software."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So, basically, there are common security threats like malware, unauthorized access, and data breaches na sobrang delikado sa mga systems. Yung malware, tulad ng viruses, worms, at ransomware, pwedeng makapasok sa system through email attachments, websites, or external drives, which can lead to data loss or system crashes. Yung unauthorized access naman, nangyayari kapag mahina ang password or kapag na-phish ka, tapos yung mga attackers pwedeng magnakaw o mag-manipulate ng data. Tapos, yung data breach, ibig sabihin nun, yung sensitive info ay nahack or na-leak without permission, na pwedeng mag-cause ng pagkawala ng tiwala at financial losses.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Para maiwasan yung mga risks na 'to, super important yung regular na system patches and updates kasi nire-repair nila yung mga vulnerabilities, pinapalakas yung performance ng system, at sinisigurado na sumusunod sa security standards. Kapag hindi ka nag-update, nagiging prone ka sa mga known threats, and mas madali kang ma-hack or makakaroon ng mga financial issues.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Antivirus software detects and removes malware from your device, while endpoint protection naman gives more complete security by checking and responding to threats in real-time across all devices connected to a network. May added features pa like firewalls, intrusion detection, and even advanced techniques like behavior analysis and machine learning para makaiwas sa mga bagong klase ng malware.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when we identify we need to know kung ano ang nagpapabagal sa system for example too much program running, excessive use of cpu or not enough RAM space, and then we resolve para magawan agad ng solusyon.</a:t>
            </a:r>
          </a:p>
          <a:p>
            <a:r>
              <a:rPr lang="en-US"/>
              <a:t/>
            </a:r>
          </a:p>
          <a:p>
            <a:r>
              <a:rPr lang="en-US"/>
              <a:t>2. Predict and prevent potential failures sa ating computer system.</a:t>
            </a:r>
          </a:p>
          <a:p>
            <a:r>
              <a:rPr lang="en-US"/>
              <a:t/>
            </a:r>
          </a:p>
          <a:p>
            <a:r>
              <a:rPr lang="en-US"/>
              <a:t>3. para hindi mag-overload ang system, you need to know when to upgrade ng hardware o software system base sa performance neto</a:t>
            </a:r>
          </a:p>
          <a:p>
            <a:r>
              <a:rPr lang="en-US"/>
              <a:t/>
            </a:r>
          </a:p>
          <a:p>
            <a:r>
              <a:rPr lang="en-US"/>
              <a:t>4. ineenhance neto yubg system security and protect it against to vulnerabilities – like hacking, viruses, at data breaches..</a:t>
            </a:r>
          </a:p>
          <a:p>
            <a:r>
              <a:rPr lang="en-US"/>
              <a:t/>
            </a:r>
          </a:p>
          <a:p>
            <a:r>
              <a:rPr lang="en-US"/>
              <a:t>5. we need to Optimize resource allocation para hindi sayang yung mga available resources at mas mapabilis pa yung computer system.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Ang Security Information and Event Management (SIEM) tools tulad ng Splunk ay nagko-collect at nag-aanalyze ng mga logs mula sa iba’t ibang sources para sa mga suspicious activities at potential threats in real time. Binibigyan nito ng kakayahan ang security teams na mabilis makakita at makaresponde sa mga security incidents, kaya sobrang importante ito para sa pag-monitor at pag-secure ng mga complex IT environments.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Nmap is a tool na ginagamit para mag-scan ng network, para makita ng mga admins kung anong mga hosts at services meron sa network, pati na rin yung mga open ports na pwedeng magka-vulnerabilities. Nessus naman, isang vulnerability scanning tool, ang trabaho niya ay i-check yung mga known vulnerabilities at misconfigurations sa system para maagapan agad ng mga organizations yung mga risks bago pa sila magamit ng attackers.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Upgrading Hardware vs. Maintaining Old Systems:</a:t>
            </a:r>
          </a:p>
          <a:p>
            <a:r>
              <a:rPr lang="en-US"/>
              <a:t/>
            </a:r>
          </a:p>
          <a:p>
            <a:r>
              <a:rPr lang="en-US"/>
              <a:t>Upgrading hardware means papalitan mo yung luma at outdated na components ng bagong, mas efficient na models para mag-improve ang performance at lifespan ng system. Mas mabilis ang trabaho, pero syempre may gastos ka upfront para sa bagong equipment at installation. While yung maintaining old systems, medyo mas mura siya initially, pero pwede kang magka-problema sa efficiency, mahal na maintenance, at security issues dahil outdated na yung components, kaya hindi siya ganun ka-okay para sa mga modern applications.</a:t>
            </a:r>
          </a:p>
          <a:p>
            <a:r>
              <a:rPr lang="en-US"/>
              <a:t/>
            </a:r>
          </a:p>
          <a:p>
            <a:r>
              <a:rPr lang="en-US"/>
              <a:t>Cost-Benefit Analysis of Cloud vs. On-Premises Solutions:</a:t>
            </a:r>
          </a:p>
          <a:p>
            <a:r>
              <a:rPr lang="en-US"/>
              <a:t/>
            </a:r>
          </a:p>
          <a:p>
            <a:r>
              <a:rPr lang="en-US"/>
              <a:t>Ang cloud solutions flexible siya at scalable, ibig sabihin, bayad ka lang sa ginagamit mo, tapos ang hardware, security, at maintenance ay inaasikaso na ng provider. Pero, may mga subscription fees at mga issues sa data privacy. On the other hand, yung on-premises solutions, may control ka sa data at security, pero mas mahal siya upfront at kailangan mo pa maglaan ng budget for maintenance, upgrades, at mga tao para mag-manage ng system, kaya less flexible siya kumpara sa cloud services.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Power Consumption of Components:</a:t>
            </a:r>
          </a:p>
          <a:p>
            <a:r>
              <a:rPr lang="en-US"/>
              <a:t/>
            </a:r>
          </a:p>
          <a:p>
            <a:r>
              <a:rPr lang="en-US"/>
              <a:t>Yung power consumption ng mga computing components, tulad ng processors, storage devices, at network equipment, malaking factor sa operational costs. Kumakain sila ng kuryente depende sa performance, cooling needs, at usage. Kung pipili ka ng energy-efficient na hardware, like low-power processors at SSDs, makakatulong ito para mabawasan yung energy costs at makasupport pa sa sustainability goals.</a:t>
            </a:r>
          </a:p>
          <a:p>
            <a:r>
              <a:rPr lang="en-US"/>
              <a:t/>
            </a:r>
          </a:p>
          <a:p>
            <a:r>
              <a:rPr lang="en-US"/>
              <a:t>Sustainable Computing Practices: </a:t>
            </a:r>
          </a:p>
          <a:p>
            <a:r>
              <a:rPr lang="en-US"/>
              <a:t>Sustainable computing practices ay about sa pagbawas ng environmental impact ng IT operations. Kasama dito yung paggamit ng energy-efficient devices, virtualization ng servers, at cooling sa data centers para mabawasan ang energy use. Yung pag-recycle ng old hardware at pagbabawas ng e-waste, malaki rin ang tulong sa sustainability efforts. Maraming companies ngayon ang nagpo-prioritize ng mga ganitong practices para mabawasan yung carbon footprint nila.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Ngayon, tatalakayin natin ang Future Trends in System Analysis, kung saan titingnan natin kung paano ang AI, automation, cloud, at IoT ay magpapabuti sa performance at security ng ating systems. Tara, simulan na natin!"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Una, let’s talk about AI at machine learning. Ginagamit ang mga teknolohiyang ito para sa predictive maintenance—ibig sabihin, ginagamit nila ang historical data para i-forecast at maiwasan ang potential system failures bago pa man ito mangyari. Halimbawa, sa Splunk IT Service Intelligence, gumagamit sila ng machine learning para ma-predict ang downtimes. Dahil dito, mas proactive ang pag-maintain ng system natin.</a:t>
            </a:r>
          </a:p>
          <a:p>
            <a:r>
              <a:rPr lang="en-US"/>
              <a:t/>
            </a:r>
          </a:p>
          <a:p>
            <a:r>
              <a:rPr lang="en-US"/>
              <a:t>Sunod naman, may anomaly detection tayo. Ang system na ito ay awtomatikong nakakakita ng mga unusual patterns sa performance metrics. Kung may hindi pangkaraniwang nangyayari, agad itong nag-aalerto sa mga administrator. Isang halimbawa nito ay ang IBM Watson Analytics na kilala sa pag-detect ng irregularities sa performance.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Pagkatapos, pumunta naman tayo sa automation at orchestration. Dito, may konsepto tayo ng self-healing systems kung saan ang system mismo ang nag-aayos ng problema nang hindi na kailangan ng human intervention. Halimbawa, sa Kubernetes, kapag may container na nag-fail, automatic itong nire-restart at ina-adjust ang resources gamit ang Horizontal Pod Autoscaler. Mayroon din tayong automated tuning, kung saan ang system parameters ay dynamic na ina-adjust base sa workload demands. Ang Dynatrace’s Davis engine ay halimbawa ng tool na fine-tunes settings para maging optimal ang performance, lalo na during peak usage. Sa ganitong paraan, mas napapabilis at napapabuti natin ang overall system performance."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Cloud, Edge, &amp; IoT Integration</a:t>
            </a:r>
          </a:p>
          <a:p>
            <a:r>
              <a:rPr lang="en-US"/>
              <a:t>"Sa slide na ito, tatalakayin natin kung paano nagsasama-sama ang cloud, edge, at IoT sa system analysis. Una, ang cloud computing. Sa cloud, centralized monitoring ang nagiging posible. Halimbawa, ang AWS CloudWatch ay nagbibigay ng real-time insights para sa mga distributed applications. Dahil dito, kahit na dispersed ang data, nakakakuha tayo ng isang holistic view ng performance.</a:t>
            </a:r>
          </a:p>
          <a:p>
            <a:r>
              <a:rPr lang="en-US"/>
              <a:t/>
            </a:r>
          </a:p>
          <a:p>
            <a:r>
              <a:rPr lang="en-US"/>
              <a:t>Sunod, pag-usapan natin ang edge computing. Ang edge computing ay tungkol sa pagpoproseso ng data malapit sa source, kaya nababawasan ang latency. Isang magandang halimbawa nito ay ang Cisco’s edge computing solutions na nagpo-proseso ng critical data locally, na nagreresulta sa mas mabilis na decision-making at response time.</a:t>
            </a:r>
          </a:p>
          <a:p>
            <a:r>
              <a:rPr lang="en-US"/>
              <a:t/>
            </a:r>
          </a:p>
          <a:p>
            <a:r>
              <a:rPr lang="en-US"/>
              <a:t>Panghuli, ang IoT integration. Ang mga smart devices ngayon ay patuloy na nagko-collect ng performance data mula sa iba't ibang sensors at equipment. Halimbawa, ang Siemens MindSphere ay gumagamit ng IoT sensors sa industrial equipment para i-monitor ang operational health at i-optimize ang performance. Sa ganitong paraan, nakakakuha tayo ng real-time data na mahalaga sa proactive maintenance at decision-making."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Enhanced Security &amp; Big Data Analytics</a:t>
            </a:r>
          </a:p>
          <a:p>
            <a:r>
              <a:rPr lang="en-US"/>
              <a:t>"Ngayon, tatalakayin naman natin ang enhanced security at big data analytics. Sa mabilis na takbo ng teknolohiya, mahalaga na may advanced security measures tayo para maprotektahan ang ating mga systems. Halimbawa, gamit ang AI, ang Darktrace’s Enterprise Immune System ay nagmo-monitor ng network traffic para agad na makita ang anumang potential threats o breaches. Ito ay isang napakahalagang tool laban sa cyber attacks.</a:t>
            </a:r>
          </a:p>
          <a:p>
            <a:r>
              <a:rPr lang="en-US"/>
              <a:t/>
            </a:r>
          </a:p>
          <a:p>
            <a:r>
              <a:rPr lang="en-US"/>
              <a:t>Kasabay ng security, napakalaki rin ng papel ng big data analytics. Sa dami ng performance data na nade-generate, kailangan natin ng tools na kayang magproseso ng malalaking datasets. Halimbawa, ang Apache Spark ay kilala sa mabilis nitong pag-process ng malaking volume ng data. Samantala, ginagamit naman ang Tableau at Power BI para gawing visual at actionable ang mga insights mula sa raw data. Dahil dito, ang mga IT teams ay agad na nakakakita ng trends at nakakapag-adjust ng system configurations in real time. Sa pamamagitan ng data-driven optimization, mas napapabuti natin ang efficiency at reliability ng ating mga systems."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Sa kabuuan, ang future trends sa system analysis ay pina-push ng mga cutting-edge technologies tulad ng AI, automation, cloud computing, edge computing, IoT, at big data analytics. Ang mga teknolohiyang ito ay hindi lang nagpapabilis sa ating proseso; nagbibigay rin sila ng proactive maintenance at enhanced security, na nagreresulta sa mas efficient at reliable na systems.</a:t>
            </a:r>
          </a:p>
          <a:p>
            <a:r>
              <a:rPr lang="en-US"/>
              <a:t/>
            </a:r>
          </a:p>
          <a:p>
            <a:r>
              <a:rPr lang="en-US"/>
              <a:t>Ang mga halimbawa na tinalakay natin—mula sa Splunk, IBM Watson, Kubernetes, Dynatrace, AWS CloudWatch, Cisco, Siemens MindSphere, Darktrace, Apache Spark, at Power BI—ay nagpapatunay kung paano na-eempower ang ating mga systems sa pamamagitan ng modern technology. Ngayon, nais kong buksan ang floor para sa inyong mga tanong o karagdagang insights. Salamat sa inyong pakikinig, at handa na akong sagutin ang inyong mga katanungan."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when we say hardware analysis these are physical part ng computer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higher speed, mas mabilis and pagprocess ng computer</a:t>
            </a:r>
          </a:p>
          <a:p>
            <a:r>
              <a:rPr lang="en-US"/>
              <a:t/>
            </a:r>
          </a:p>
          <a:p>
            <a:r>
              <a:rPr lang="en-US"/>
              <a:t>2. (mas maraming tasks ang pwedeng gawin nang sabay-sabay nang hindi bumabagal)</a:t>
            </a:r>
          </a:p>
          <a:p>
            <a:r>
              <a:rPr lang="en-US"/>
              <a:t/>
            </a:r>
          </a:p>
          <a:p>
            <a:r>
              <a:rPr lang="en-US"/>
              <a:t>3. high percentage of usage pwedeng magcause ng lag or slow performance ng system.</a:t>
            </a:r>
          </a:p>
          <a:p>
            <a:r>
              <a:rPr lang="en-US"/>
              <a:t/>
            </a:r>
          </a:p>
          <a:p>
            <a:r>
              <a:rPr lang="en-US"/>
              <a:t>4.  Kailangan ng magandang cooling system para hindi mag-overheat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Mas mataas ang RAM, mas maraming program ang kayang iaccommodate without slowing the performace of the system</a:t>
            </a:r>
          </a:p>
          <a:p>
            <a:r>
              <a:rPr lang="en-US"/>
              <a:t/>
            </a:r>
          </a:p>
          <a:p>
            <a:r>
              <a:rPr lang="en-US"/>
              <a:t>2. --para mas maging smooth yung system performance</a:t>
            </a:r>
          </a:p>
          <a:p>
            <a:r>
              <a:rPr lang="en-US"/>
              <a:t/>
            </a:r>
          </a:p>
          <a:p>
            <a:r>
              <a:rPr lang="en-US"/>
              <a:t>3. when we say swap  eto yung kapag kulang ang RAM ng isang computer, ginagamit ng system yung storage bilang extra memory (swap). so kpag mas  madalas na siyang gamitin, meaning need na magupgrade ng ram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dapat meron tayong enough space para maiwan yung paglag ng system</a:t>
            </a:r>
          </a:p>
          <a:p>
            <a:r>
              <a:rPr lang="en-US"/>
              <a:t/>
            </a:r>
          </a:p>
          <a:p>
            <a:r>
              <a:rPr lang="en-US"/>
              <a:t>2. very essential siya lalo na sa gaming, video editing and pagopen n malalaking files</a:t>
            </a:r>
          </a:p>
          <a:p>
            <a:r>
              <a:rPr lang="en-US"/>
              <a:t/>
            </a:r>
          </a:p>
          <a:p>
            <a:r>
              <a:rPr lang="en-US"/>
              <a:t>3. -- para maiwan yung pagsira ng system storage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mhalaga siya sa gaming, video editing, at 3D rendering.</a:t>
            </a:r>
          </a:p>
          <a:p>
            <a:r>
              <a:rPr lang="en-US"/>
              <a:t/>
            </a:r>
          </a:p>
          <a:p>
            <a:r>
              <a:rPr lang="en-US"/>
              <a:t>2. for smoother animation at effects. </a:t>
            </a:r>
          </a:p>
          <a:p>
            <a:r>
              <a:rPr lang="en-US"/>
              <a:t/>
            </a:r>
          </a:p>
          <a:p>
            <a:r>
              <a:rPr lang="en-US"/>
              <a:t>3. gaya nga ng sinabi ko kanina dapat may magandang cooling system para hindi mag-overheat.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when we say software analysis these are programs and operating system</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Dapat nating i-check kung may errors o crashes na nagiging sanhi ng lag.</a:t>
            </a:r>
          </a:p>
          <a:p>
            <a:r>
              <a:rPr lang="en-US"/>
              <a:t/>
            </a:r>
          </a:p>
          <a:p>
            <a:r>
              <a:rPr lang="en-US"/>
              <a:t>2. Minsan may mga apps na masyadong malakas gumamit ng CPU at RAM, kaya kailangang i-monitor and iclose kung hindi naman kailangan.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gif"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gif"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gif"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gif"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gif"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gif"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gif"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gif"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gif"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1.gif"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gif"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4.xml" Type="http://schemas.openxmlformats.org/officeDocument/2006/relationships/notesSlide"/><Relationship Id="rId3" Target="../media/image14.gif"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5.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6.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7.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8.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9.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gif"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gif"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gif"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gif"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gif"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gif"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5844507" y="2605709"/>
            <a:ext cx="5077990" cy="50779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2165946">
            <a:off x="9382758" y="507114"/>
            <a:ext cx="9272857" cy="9092355"/>
            <a:chOff x="0" y="0"/>
            <a:chExt cx="812800" cy="796978"/>
          </a:xfrm>
        </p:grpSpPr>
        <p:sp>
          <p:nvSpPr>
            <p:cNvPr name="Freeform 6" id="6"/>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5540FF">
                      <a:alpha val="100000"/>
                    </a:srgbClr>
                  </a:gs>
                </a:gsLst>
                <a:lin ang="0"/>
              </a:gradFill>
              <a:prstDash val="solid"/>
              <a:miter/>
            </a:ln>
          </p:spPr>
        </p:sp>
        <p:sp>
          <p:nvSpPr>
            <p:cNvPr name="TextBox 7" id="7"/>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10694109">
            <a:off x="9950355" y="1124174"/>
            <a:ext cx="8014237" cy="7858235"/>
            <a:chOff x="0" y="0"/>
            <a:chExt cx="812800" cy="796978"/>
          </a:xfrm>
        </p:grpSpPr>
        <p:sp>
          <p:nvSpPr>
            <p:cNvPr name="Freeform 9" id="9"/>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C6BFFF">
                      <a:alpha val="100000"/>
                    </a:srgbClr>
                  </a:gs>
                </a:gsLst>
                <a:lin ang="0"/>
              </a:gradFill>
              <a:prstDash val="solid"/>
              <a:miter/>
            </a:ln>
          </p:spPr>
        </p:sp>
        <p:sp>
          <p:nvSpPr>
            <p:cNvPr name="TextBox 10" id="10"/>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1482965" y="687767"/>
            <a:ext cx="15304372" cy="15304372"/>
          </a:xfrm>
          <a:custGeom>
            <a:avLst/>
            <a:gdLst/>
            <a:ahLst/>
            <a:cxnLst/>
            <a:rect r="r" b="b" t="t" l="l"/>
            <a:pathLst>
              <a:path h="15304372" w="15304372">
                <a:moveTo>
                  <a:pt x="0" y="0"/>
                </a:moveTo>
                <a:lnTo>
                  <a:pt x="15304372" y="0"/>
                </a:lnTo>
                <a:lnTo>
                  <a:pt x="15304372" y="15304372"/>
                </a:lnTo>
                <a:lnTo>
                  <a:pt x="0" y="15304372"/>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pic>
        <p:nvPicPr>
          <p:cNvPr name="Picture 12" id="12"/>
          <p:cNvPicPr>
            <a:picLocks noChangeAspect="true"/>
          </p:cNvPicPr>
          <p:nvPr/>
        </p:nvPicPr>
        <p:blipFill>
          <a:blip r:embed="rId4"/>
          <a:srcRect l="0" t="0" r="0" b="0"/>
          <a:stretch>
            <a:fillRect/>
          </a:stretch>
        </p:blipFill>
        <p:spPr>
          <a:xfrm flipH="true" flipV="false" rot="0">
            <a:off x="11351554" y="742462"/>
            <a:ext cx="3958208" cy="1899940"/>
          </a:xfrm>
          <a:prstGeom prst="rect">
            <a:avLst/>
          </a:prstGeom>
        </p:spPr>
      </p:pic>
      <p:pic>
        <p:nvPicPr>
          <p:cNvPr name="Picture 13" id="13"/>
          <p:cNvPicPr>
            <a:picLocks noChangeAspect="true"/>
          </p:cNvPicPr>
          <p:nvPr/>
        </p:nvPicPr>
        <p:blipFill>
          <a:blip r:embed="rId4"/>
          <a:srcRect l="0" t="0" r="0" b="0"/>
          <a:stretch>
            <a:fillRect/>
          </a:stretch>
        </p:blipFill>
        <p:spPr>
          <a:xfrm flipH="true" flipV="false" rot="0">
            <a:off x="13636714" y="7644598"/>
            <a:ext cx="3958208" cy="1899940"/>
          </a:xfrm>
          <a:prstGeom prst="rect">
            <a:avLst/>
          </a:prstGeom>
        </p:spPr>
      </p:pic>
      <p:grpSp>
        <p:nvGrpSpPr>
          <p:cNvPr name="Group 14" id="14"/>
          <p:cNvGrpSpPr/>
          <p:nvPr/>
        </p:nvGrpSpPr>
        <p:grpSpPr>
          <a:xfrm rot="0">
            <a:off x="-277668" y="1346159"/>
            <a:ext cx="3417682" cy="526973"/>
            <a:chOff x="0" y="0"/>
            <a:chExt cx="2584201" cy="398458"/>
          </a:xfrm>
        </p:grpSpPr>
        <p:sp>
          <p:nvSpPr>
            <p:cNvPr name="Freeform 15" id="15"/>
            <p:cNvSpPr/>
            <p:nvPr/>
          </p:nvSpPr>
          <p:spPr>
            <a:xfrm flipH="false" flipV="false" rot="0">
              <a:off x="0" y="0"/>
              <a:ext cx="2584201" cy="398459"/>
            </a:xfrm>
            <a:custGeom>
              <a:avLst/>
              <a:gdLst/>
              <a:ahLst/>
              <a:cxnLst/>
              <a:rect r="r" b="b" t="t" l="l"/>
              <a:pathLst>
                <a:path h="398459" w="2584201">
                  <a:moveTo>
                    <a:pt x="0" y="0"/>
                  </a:moveTo>
                  <a:lnTo>
                    <a:pt x="2584201" y="0"/>
                  </a:lnTo>
                  <a:lnTo>
                    <a:pt x="2584201" y="398459"/>
                  </a:lnTo>
                  <a:lnTo>
                    <a:pt x="0" y="398459"/>
                  </a:lnTo>
                  <a:close/>
                </a:path>
              </a:pathLst>
            </a:custGeom>
            <a:gradFill rotWithShape="true">
              <a:gsLst>
                <a:gs pos="0">
                  <a:srgbClr val="3428BA">
                    <a:alpha val="100000"/>
                  </a:srgbClr>
                </a:gs>
                <a:gs pos="100000">
                  <a:srgbClr val="5FA2DB">
                    <a:alpha val="100000"/>
                  </a:srgbClr>
                </a:gs>
              </a:gsLst>
              <a:lin ang="0"/>
            </a:gradFill>
          </p:spPr>
        </p:sp>
        <p:sp>
          <p:nvSpPr>
            <p:cNvPr name="TextBox 16" id="16"/>
            <p:cNvSpPr txBox="true"/>
            <p:nvPr/>
          </p:nvSpPr>
          <p:spPr>
            <a:xfrm>
              <a:off x="0" y="-38100"/>
              <a:ext cx="2584201" cy="436558"/>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2727177" y="856282"/>
            <a:ext cx="1094230" cy="109423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84FF"/>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574328" y="926416"/>
            <a:ext cx="2664102" cy="480459"/>
          </a:xfrm>
          <a:prstGeom prst="rect">
            <a:avLst/>
          </a:prstGeom>
        </p:spPr>
        <p:txBody>
          <a:bodyPr anchor="t" rtlCol="false" tIns="0" lIns="0" bIns="0" rIns="0">
            <a:spAutoFit/>
          </a:bodyPr>
          <a:lstStyle/>
          <a:p>
            <a:pPr algn="l">
              <a:lnSpc>
                <a:spcPts val="3988"/>
              </a:lnSpc>
              <a:spcBef>
                <a:spcPct val="0"/>
              </a:spcBef>
            </a:pPr>
            <a:r>
              <a:rPr lang="en-US" sz="2848">
                <a:solidFill>
                  <a:srgbClr val="3428BA"/>
                </a:solidFill>
                <a:latin typeface="Anton"/>
                <a:ea typeface="Anton"/>
                <a:cs typeface="Anton"/>
                <a:sym typeface="Anton"/>
              </a:rPr>
              <a:t>COMPUTER SYSTEM</a:t>
            </a:r>
          </a:p>
        </p:txBody>
      </p:sp>
      <p:sp>
        <p:nvSpPr>
          <p:cNvPr name="TextBox 21" id="21"/>
          <p:cNvSpPr txBox="true"/>
          <p:nvPr/>
        </p:nvSpPr>
        <p:spPr>
          <a:xfrm rot="0">
            <a:off x="3140014" y="732937"/>
            <a:ext cx="436532" cy="807906"/>
          </a:xfrm>
          <a:prstGeom prst="rect">
            <a:avLst/>
          </a:prstGeom>
        </p:spPr>
        <p:txBody>
          <a:bodyPr anchor="t" rtlCol="false" tIns="0" lIns="0" bIns="0" rIns="0">
            <a:spAutoFit/>
          </a:bodyPr>
          <a:lstStyle/>
          <a:p>
            <a:pPr algn="l">
              <a:lnSpc>
                <a:spcPts val="6671"/>
              </a:lnSpc>
              <a:spcBef>
                <a:spcPct val="0"/>
              </a:spcBef>
            </a:pPr>
            <a:r>
              <a:rPr lang="en-US" sz="4765">
                <a:solidFill>
                  <a:srgbClr val="2600B1"/>
                </a:solidFill>
                <a:latin typeface="Anton"/>
                <a:ea typeface="Anton"/>
                <a:cs typeface="Anton"/>
                <a:sym typeface="Anton"/>
              </a:rPr>
              <a:t>&amp;</a:t>
            </a:r>
          </a:p>
        </p:txBody>
      </p:sp>
      <p:sp>
        <p:nvSpPr>
          <p:cNvPr name="TextBox 22" id="22"/>
          <p:cNvSpPr txBox="true"/>
          <p:nvPr/>
        </p:nvSpPr>
        <p:spPr>
          <a:xfrm rot="0">
            <a:off x="593742" y="1359250"/>
            <a:ext cx="3105975" cy="469066"/>
          </a:xfrm>
          <a:prstGeom prst="rect">
            <a:avLst/>
          </a:prstGeom>
        </p:spPr>
        <p:txBody>
          <a:bodyPr anchor="t" rtlCol="false" tIns="0" lIns="0" bIns="0" rIns="0">
            <a:spAutoFit/>
          </a:bodyPr>
          <a:lstStyle/>
          <a:p>
            <a:pPr algn="l">
              <a:lnSpc>
                <a:spcPts val="3883"/>
              </a:lnSpc>
              <a:spcBef>
                <a:spcPct val="0"/>
              </a:spcBef>
            </a:pPr>
            <a:r>
              <a:rPr lang="en-US" sz="2773">
                <a:solidFill>
                  <a:srgbClr val="FFFFFF"/>
                </a:solidFill>
                <a:latin typeface="Anton"/>
                <a:ea typeface="Anton"/>
                <a:cs typeface="Anton"/>
                <a:sym typeface="Anton"/>
              </a:rPr>
              <a:t>PLATFORM TECHNOLOGY</a:t>
            </a:r>
          </a:p>
        </p:txBody>
      </p:sp>
      <p:sp>
        <p:nvSpPr>
          <p:cNvPr name="TextBox 23" id="23"/>
          <p:cNvSpPr txBox="true"/>
          <p:nvPr/>
        </p:nvSpPr>
        <p:spPr>
          <a:xfrm rot="0">
            <a:off x="1256132" y="7769982"/>
            <a:ext cx="6506376" cy="1372464"/>
          </a:xfrm>
          <a:prstGeom prst="rect">
            <a:avLst/>
          </a:prstGeom>
        </p:spPr>
        <p:txBody>
          <a:bodyPr anchor="t" rtlCol="false" tIns="0" lIns="0" bIns="0" rIns="0">
            <a:spAutoFit/>
          </a:bodyPr>
          <a:lstStyle/>
          <a:p>
            <a:pPr algn="l">
              <a:lnSpc>
                <a:spcPts val="3675"/>
              </a:lnSpc>
            </a:pPr>
            <a:r>
              <a:rPr lang="en-US" sz="2625" b="true">
                <a:solidFill>
                  <a:srgbClr val="240960"/>
                </a:solidFill>
                <a:latin typeface="Canva Sans Bold"/>
                <a:ea typeface="Canva Sans Bold"/>
                <a:cs typeface="Canva Sans Bold"/>
                <a:sym typeface="Canva Sans Bold"/>
              </a:rPr>
              <a:t>ETOC, Jean S.</a:t>
            </a:r>
          </a:p>
          <a:p>
            <a:pPr algn="l">
              <a:lnSpc>
                <a:spcPts val="3675"/>
              </a:lnSpc>
            </a:pPr>
            <a:r>
              <a:rPr lang="en-US" sz="2625" b="true">
                <a:solidFill>
                  <a:srgbClr val="240960"/>
                </a:solidFill>
                <a:latin typeface="Canva Sans Bold"/>
                <a:ea typeface="Canva Sans Bold"/>
                <a:cs typeface="Canva Sans Bold"/>
                <a:sym typeface="Canva Sans Bold"/>
              </a:rPr>
              <a:t>INES, Juliana Mae Y.</a:t>
            </a:r>
          </a:p>
          <a:p>
            <a:pPr algn="l">
              <a:lnSpc>
                <a:spcPts val="3675"/>
              </a:lnSpc>
              <a:spcBef>
                <a:spcPct val="0"/>
              </a:spcBef>
            </a:pPr>
            <a:r>
              <a:rPr lang="en-US" b="true" sz="2625">
                <a:solidFill>
                  <a:srgbClr val="240960"/>
                </a:solidFill>
                <a:latin typeface="Canva Sans Bold"/>
                <a:ea typeface="Canva Sans Bold"/>
                <a:cs typeface="Canva Sans Bold"/>
                <a:sym typeface="Canva Sans Bold"/>
              </a:rPr>
              <a:t>SIBLE, Lester </a:t>
            </a:r>
          </a:p>
        </p:txBody>
      </p:sp>
      <p:grpSp>
        <p:nvGrpSpPr>
          <p:cNvPr name="Group 24" id="24"/>
          <p:cNvGrpSpPr/>
          <p:nvPr/>
        </p:nvGrpSpPr>
        <p:grpSpPr>
          <a:xfrm rot="0">
            <a:off x="454703" y="3201845"/>
            <a:ext cx="11149432" cy="2142970"/>
            <a:chOff x="0" y="0"/>
            <a:chExt cx="14865910" cy="2857293"/>
          </a:xfrm>
        </p:grpSpPr>
        <p:sp>
          <p:nvSpPr>
            <p:cNvPr name="TextBox 25" id="25"/>
            <p:cNvSpPr txBox="true"/>
            <p:nvPr/>
          </p:nvSpPr>
          <p:spPr>
            <a:xfrm rot="0">
              <a:off x="0" y="95250"/>
              <a:ext cx="14865910" cy="2078916"/>
            </a:xfrm>
            <a:prstGeom prst="rect">
              <a:avLst/>
            </a:prstGeom>
          </p:spPr>
          <p:txBody>
            <a:bodyPr anchor="t" rtlCol="false" tIns="0" lIns="0" bIns="0" rIns="0">
              <a:spAutoFit/>
            </a:bodyPr>
            <a:lstStyle/>
            <a:p>
              <a:pPr algn="ctr">
                <a:lnSpc>
                  <a:spcPts val="11893"/>
                </a:lnSpc>
              </a:pPr>
              <a:r>
                <a:rPr lang="en-US" sz="10714" spc="107">
                  <a:solidFill>
                    <a:srgbClr val="240960"/>
                  </a:solidFill>
                  <a:latin typeface="Rosella Solid"/>
                  <a:ea typeface="Rosella Solid"/>
                  <a:cs typeface="Rosella Solid"/>
                  <a:sym typeface="Rosella Solid"/>
                </a:rPr>
                <a:t>ANALYTICS</a:t>
              </a:r>
            </a:p>
          </p:txBody>
        </p:sp>
        <p:sp>
          <p:nvSpPr>
            <p:cNvPr name="TextBox 26" id="26"/>
            <p:cNvSpPr txBox="true"/>
            <p:nvPr/>
          </p:nvSpPr>
          <p:spPr>
            <a:xfrm rot="0">
              <a:off x="0" y="2305586"/>
              <a:ext cx="14865910" cy="551707"/>
            </a:xfrm>
            <a:prstGeom prst="rect">
              <a:avLst/>
            </a:prstGeom>
          </p:spPr>
          <p:txBody>
            <a:bodyPr anchor="t" rtlCol="false" tIns="0" lIns="0" bIns="0" rIns="0">
              <a:spAutoFit/>
            </a:bodyPr>
            <a:lstStyle/>
            <a:p>
              <a:pPr algn="ctr">
                <a:lnSpc>
                  <a:spcPts val="3171"/>
                </a:lnSpc>
              </a:pPr>
            </a:p>
          </p:txBody>
        </p:sp>
      </p:grpSp>
      <p:sp>
        <p:nvSpPr>
          <p:cNvPr name="TextBox 27" id="27"/>
          <p:cNvSpPr txBox="true"/>
          <p:nvPr/>
        </p:nvSpPr>
        <p:spPr>
          <a:xfrm rot="0">
            <a:off x="1042707" y="5601869"/>
            <a:ext cx="9194705" cy="379728"/>
          </a:xfrm>
          <a:prstGeom prst="rect">
            <a:avLst/>
          </a:prstGeom>
        </p:spPr>
        <p:txBody>
          <a:bodyPr anchor="t" rtlCol="false" tIns="0" lIns="0" bIns="0" rIns="0">
            <a:spAutoFit/>
          </a:bodyPr>
          <a:lstStyle/>
          <a:p>
            <a:pPr algn="ctr">
              <a:lnSpc>
                <a:spcPts val="3220"/>
              </a:lnSpc>
            </a:pPr>
            <a:r>
              <a:rPr lang="en-US" b="true" sz="2300" spc="292">
                <a:solidFill>
                  <a:srgbClr val="FFFFFF"/>
                </a:solidFill>
                <a:latin typeface="Bookmania Bold"/>
                <a:ea typeface="Bookmania Bold"/>
                <a:cs typeface="Bookmania Bold"/>
                <a:sym typeface="Bookmania Bold"/>
              </a:rPr>
              <a:t>COMPUTER SYSTEM &amp; PLATFORM TECHNOLOGY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475146" y="7253346"/>
            <a:ext cx="1955881" cy="2730290"/>
          </a:xfrm>
          <a:custGeom>
            <a:avLst/>
            <a:gdLst/>
            <a:ahLst/>
            <a:cxnLst/>
            <a:rect r="r" b="b" t="t" l="l"/>
            <a:pathLst>
              <a:path h="2730290" w="1955881">
                <a:moveTo>
                  <a:pt x="0" y="0"/>
                </a:moveTo>
                <a:lnTo>
                  <a:pt x="1955881" y="0"/>
                </a:lnTo>
                <a:lnTo>
                  <a:pt x="1955881" y="2730290"/>
                </a:lnTo>
                <a:lnTo>
                  <a:pt x="0" y="27302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4" id="4"/>
          <p:cNvPicPr>
            <a:picLocks noChangeAspect="true"/>
          </p:cNvPicPr>
          <p:nvPr/>
        </p:nvPicPr>
        <p:blipFill>
          <a:blip r:embed="rId7"/>
          <a:srcRect l="0" t="0" r="0" b="0"/>
          <a:stretch>
            <a:fillRect/>
          </a:stretch>
        </p:blipFill>
        <p:spPr>
          <a:xfrm flipH="false" flipV="false" rot="0">
            <a:off x="502794" y="5656968"/>
            <a:ext cx="1098588" cy="1381871"/>
          </a:xfrm>
          <a:prstGeom prst="rect">
            <a:avLst/>
          </a:prstGeom>
        </p:spPr>
      </p:pic>
      <p:sp>
        <p:nvSpPr>
          <p:cNvPr name="TextBox 5" id="5"/>
          <p:cNvSpPr txBox="true"/>
          <p:nvPr/>
        </p:nvSpPr>
        <p:spPr>
          <a:xfrm rot="0">
            <a:off x="2220467" y="876300"/>
            <a:ext cx="13847065" cy="7582405"/>
          </a:xfrm>
          <a:prstGeom prst="rect">
            <a:avLst/>
          </a:prstGeom>
        </p:spPr>
        <p:txBody>
          <a:bodyPr anchor="t" rtlCol="false" tIns="0" lIns="0" bIns="0" rIns="0">
            <a:spAutoFit/>
          </a:bodyPr>
          <a:lstStyle/>
          <a:p>
            <a:pPr algn="ctr">
              <a:lnSpc>
                <a:spcPts val="7140"/>
              </a:lnSpc>
            </a:pPr>
            <a:r>
              <a:rPr lang="en-US" sz="5100" b="true">
                <a:solidFill>
                  <a:srgbClr val="000000"/>
                </a:solidFill>
                <a:latin typeface="Poppins Bold"/>
                <a:ea typeface="Poppins Bold"/>
                <a:cs typeface="Poppins Bold"/>
                <a:sym typeface="Poppins Bold"/>
              </a:rPr>
              <a:t>Hardware Analysis</a:t>
            </a:r>
          </a:p>
          <a:p>
            <a:pPr algn="l">
              <a:lnSpc>
                <a:spcPts val="4353"/>
              </a:lnSpc>
            </a:pPr>
          </a:p>
          <a:p>
            <a:pPr algn="l">
              <a:lnSpc>
                <a:spcPts val="4353"/>
              </a:lnSpc>
            </a:pPr>
            <a:r>
              <a:rPr lang="en-US" sz="3109" b="true">
                <a:solidFill>
                  <a:srgbClr val="000000"/>
                </a:solidFill>
                <a:latin typeface="Poppins Bold"/>
                <a:ea typeface="Poppins Bold"/>
                <a:cs typeface="Poppins Bold"/>
                <a:sym typeface="Poppins Bold"/>
              </a:rPr>
              <a:t>      3.Storage Capacity and Speed</a:t>
            </a:r>
          </a:p>
          <a:p>
            <a:pPr algn="l" marL="671362" indent="-335681" lvl="1">
              <a:lnSpc>
                <a:spcPts val="4353"/>
              </a:lnSpc>
              <a:buFont typeface="Arial"/>
              <a:buChar char="•"/>
            </a:pPr>
            <a:r>
              <a:rPr lang="en-US" sz="3109">
                <a:solidFill>
                  <a:srgbClr val="000000"/>
                </a:solidFill>
                <a:latin typeface="Poppins"/>
                <a:ea typeface="Poppins"/>
                <a:cs typeface="Poppins"/>
                <a:sym typeface="Poppins"/>
              </a:rPr>
              <a:t>Hard Drives (HDDs) vs. Solid State Drives (SSDs): SSDs are faster, more reliable, and use less power.</a:t>
            </a:r>
          </a:p>
          <a:p>
            <a:pPr algn="l" marL="671362" indent="-335681" lvl="1">
              <a:lnSpc>
                <a:spcPts val="4353"/>
              </a:lnSpc>
              <a:buFont typeface="Arial"/>
              <a:buChar char="•"/>
            </a:pPr>
            <a:r>
              <a:rPr lang="en-US" sz="3109">
                <a:solidFill>
                  <a:srgbClr val="000000"/>
                </a:solidFill>
                <a:latin typeface="Poppins"/>
                <a:ea typeface="Poppins"/>
                <a:cs typeface="Poppins"/>
                <a:sym typeface="Poppins"/>
              </a:rPr>
              <a:t>Factors to Analyze:</a:t>
            </a:r>
          </a:p>
          <a:p>
            <a:pPr algn="l" marL="1342724" indent="-447575" lvl="2">
              <a:lnSpc>
                <a:spcPts val="4353"/>
              </a:lnSpc>
              <a:buFont typeface="Arial"/>
              <a:buChar char="⚬"/>
            </a:pPr>
            <a:r>
              <a:rPr lang="en-US" sz="3109">
                <a:solidFill>
                  <a:srgbClr val="000000"/>
                </a:solidFill>
                <a:latin typeface="Poppins"/>
                <a:ea typeface="Poppins"/>
                <a:cs typeface="Poppins"/>
                <a:sym typeface="Poppins"/>
              </a:rPr>
              <a:t>Total Storage &amp; Available Space: Low free space can slow down the system.</a:t>
            </a:r>
          </a:p>
          <a:p>
            <a:pPr algn="l" marL="1342724" indent="-447575" lvl="2">
              <a:lnSpc>
                <a:spcPts val="4353"/>
              </a:lnSpc>
              <a:buFont typeface="Arial"/>
              <a:buChar char="⚬"/>
            </a:pPr>
            <a:r>
              <a:rPr lang="en-US" sz="3109">
                <a:solidFill>
                  <a:srgbClr val="000000"/>
                </a:solidFill>
                <a:latin typeface="Poppins"/>
                <a:ea typeface="Poppins"/>
                <a:cs typeface="Poppins"/>
                <a:sym typeface="Poppins"/>
              </a:rPr>
              <a:t>Read/Write Speed: Faster speeds improve file access and load times.</a:t>
            </a:r>
          </a:p>
          <a:p>
            <a:pPr algn="l" marL="1342724" indent="-447575" lvl="2">
              <a:lnSpc>
                <a:spcPts val="4353"/>
              </a:lnSpc>
              <a:buFont typeface="Arial"/>
              <a:buChar char="⚬"/>
            </a:pPr>
            <a:r>
              <a:rPr lang="en-US" sz="3109">
                <a:solidFill>
                  <a:srgbClr val="000000"/>
                </a:solidFill>
                <a:latin typeface="Poppins"/>
                <a:ea typeface="Poppins"/>
                <a:cs typeface="Poppins"/>
                <a:sym typeface="Poppins"/>
              </a:rPr>
              <a:t>Health Status: Tools like CrystalDiskInfo check disk health.</a:t>
            </a:r>
          </a:p>
          <a:p>
            <a:pPr algn="l">
              <a:lnSpc>
                <a:spcPts val="4353"/>
              </a:lnSpc>
            </a:pPr>
          </a:p>
          <a:p>
            <a:pPr algn="l">
              <a:lnSpc>
                <a:spcPts val="4353"/>
              </a:lnSpc>
              <a:spcBef>
                <a:spcPct val="0"/>
              </a:spcBef>
            </a:pPr>
          </a:p>
        </p:txBody>
      </p:sp>
      <p:sp>
        <p:nvSpPr>
          <p:cNvPr name="Freeform 6" id="6"/>
          <p:cNvSpPr/>
          <p:nvPr/>
        </p:nvSpPr>
        <p:spPr>
          <a:xfrm flipH="false" flipV="false" rot="0">
            <a:off x="16649587" y="111330"/>
            <a:ext cx="2010161" cy="2806062"/>
          </a:xfrm>
          <a:custGeom>
            <a:avLst/>
            <a:gdLst/>
            <a:ahLst/>
            <a:cxnLst/>
            <a:rect r="r" b="b" t="t" l="l"/>
            <a:pathLst>
              <a:path h="2806062" w="2010161">
                <a:moveTo>
                  <a:pt x="0" y="0"/>
                </a:moveTo>
                <a:lnTo>
                  <a:pt x="2010161" y="0"/>
                </a:lnTo>
                <a:lnTo>
                  <a:pt x="2010161" y="2806062"/>
                </a:lnTo>
                <a:lnTo>
                  <a:pt x="0" y="28060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7" id="7"/>
          <p:cNvPicPr>
            <a:picLocks noChangeAspect="true"/>
          </p:cNvPicPr>
          <p:nvPr/>
        </p:nvPicPr>
        <p:blipFill>
          <a:blip r:embed="rId7"/>
          <a:srcRect l="0" t="0" r="0" b="0"/>
          <a:stretch>
            <a:fillRect/>
          </a:stretch>
        </p:blipFill>
        <p:spPr>
          <a:xfrm flipH="false" flipV="false" rot="0">
            <a:off x="16047976" y="2525758"/>
            <a:ext cx="1203221" cy="1513485"/>
          </a:xfrm>
          <a:prstGeom prst="rect">
            <a:avLst/>
          </a:prstGeom>
        </p:spPr>
      </p:pic>
      <p:sp>
        <p:nvSpPr>
          <p:cNvPr name="Freeform 8" id="8"/>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475146" y="7253346"/>
            <a:ext cx="1955881" cy="2730290"/>
          </a:xfrm>
          <a:custGeom>
            <a:avLst/>
            <a:gdLst/>
            <a:ahLst/>
            <a:cxnLst/>
            <a:rect r="r" b="b" t="t" l="l"/>
            <a:pathLst>
              <a:path h="2730290" w="1955881">
                <a:moveTo>
                  <a:pt x="0" y="0"/>
                </a:moveTo>
                <a:lnTo>
                  <a:pt x="1955881" y="0"/>
                </a:lnTo>
                <a:lnTo>
                  <a:pt x="1955881" y="2730290"/>
                </a:lnTo>
                <a:lnTo>
                  <a:pt x="0" y="27302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4" id="4"/>
          <p:cNvPicPr>
            <a:picLocks noChangeAspect="true"/>
          </p:cNvPicPr>
          <p:nvPr/>
        </p:nvPicPr>
        <p:blipFill>
          <a:blip r:embed="rId7"/>
          <a:srcRect l="0" t="0" r="0" b="0"/>
          <a:stretch>
            <a:fillRect/>
          </a:stretch>
        </p:blipFill>
        <p:spPr>
          <a:xfrm flipH="false" flipV="false" rot="0">
            <a:off x="502794" y="5656968"/>
            <a:ext cx="1098588" cy="1381871"/>
          </a:xfrm>
          <a:prstGeom prst="rect">
            <a:avLst/>
          </a:prstGeom>
        </p:spPr>
      </p:pic>
      <p:sp>
        <p:nvSpPr>
          <p:cNvPr name="TextBox 5" id="5"/>
          <p:cNvSpPr txBox="true"/>
          <p:nvPr/>
        </p:nvSpPr>
        <p:spPr>
          <a:xfrm rot="0">
            <a:off x="2220467" y="876300"/>
            <a:ext cx="13847065" cy="8134855"/>
          </a:xfrm>
          <a:prstGeom prst="rect">
            <a:avLst/>
          </a:prstGeom>
        </p:spPr>
        <p:txBody>
          <a:bodyPr anchor="t" rtlCol="false" tIns="0" lIns="0" bIns="0" rIns="0">
            <a:spAutoFit/>
          </a:bodyPr>
          <a:lstStyle/>
          <a:p>
            <a:pPr algn="ctr">
              <a:lnSpc>
                <a:spcPts val="7140"/>
              </a:lnSpc>
            </a:pPr>
            <a:r>
              <a:rPr lang="en-US" sz="5100" b="true">
                <a:solidFill>
                  <a:srgbClr val="000000"/>
                </a:solidFill>
                <a:latin typeface="Poppins Bold"/>
                <a:ea typeface="Poppins Bold"/>
                <a:cs typeface="Poppins Bold"/>
                <a:sym typeface="Poppins Bold"/>
              </a:rPr>
              <a:t>Hardware Analysis</a:t>
            </a:r>
          </a:p>
          <a:p>
            <a:pPr algn="l">
              <a:lnSpc>
                <a:spcPts val="4353"/>
              </a:lnSpc>
            </a:pPr>
          </a:p>
          <a:p>
            <a:pPr algn="l">
              <a:lnSpc>
                <a:spcPts val="4353"/>
              </a:lnSpc>
            </a:pPr>
            <a:r>
              <a:rPr lang="en-US" sz="3109" b="true">
                <a:solidFill>
                  <a:srgbClr val="000000"/>
                </a:solidFill>
                <a:latin typeface="Poppins Bold"/>
                <a:ea typeface="Poppins Bold"/>
                <a:cs typeface="Poppins Bold"/>
                <a:sym typeface="Poppins Bold"/>
              </a:rPr>
              <a:t>      4.Graphics Processing Capabilities (GPU)</a:t>
            </a:r>
          </a:p>
          <a:p>
            <a:pPr algn="l" marL="671362" indent="-335681" lvl="1">
              <a:lnSpc>
                <a:spcPts val="4353"/>
              </a:lnSpc>
              <a:buFont typeface="Arial"/>
              <a:buChar char="•"/>
            </a:pPr>
            <a:r>
              <a:rPr lang="en-US" sz="3109">
                <a:solidFill>
                  <a:srgbClr val="000000"/>
                </a:solidFill>
                <a:latin typeface="Poppins"/>
                <a:ea typeface="Poppins"/>
                <a:cs typeface="Poppins"/>
                <a:sym typeface="Poppins"/>
              </a:rPr>
              <a:t>Graphics Processing Unit (GPU) handles visual and AI-based computing tasks.</a:t>
            </a:r>
          </a:p>
          <a:p>
            <a:pPr algn="l" marL="671362" indent="-335681" lvl="1">
              <a:lnSpc>
                <a:spcPts val="4353"/>
              </a:lnSpc>
              <a:buFont typeface="Arial"/>
              <a:buChar char="•"/>
            </a:pPr>
            <a:r>
              <a:rPr lang="en-US" sz="3109">
                <a:solidFill>
                  <a:srgbClr val="000000"/>
                </a:solidFill>
                <a:latin typeface="Poppins"/>
                <a:ea typeface="Poppins"/>
                <a:cs typeface="Poppins"/>
                <a:sym typeface="Poppins"/>
              </a:rPr>
              <a:t>Key Metrics:</a:t>
            </a:r>
          </a:p>
          <a:p>
            <a:pPr algn="l" marL="1342724" indent="-447575" lvl="2">
              <a:lnSpc>
                <a:spcPts val="4353"/>
              </a:lnSpc>
              <a:buFont typeface="Arial"/>
              <a:buChar char="⚬"/>
            </a:pPr>
            <a:r>
              <a:rPr lang="en-US" sz="3109">
                <a:solidFill>
                  <a:srgbClr val="000000"/>
                </a:solidFill>
                <a:latin typeface="Poppins"/>
                <a:ea typeface="Poppins"/>
                <a:cs typeface="Poppins"/>
                <a:sym typeface="Poppins"/>
              </a:rPr>
              <a:t>VRAM (Video Memory): Higher VRAM improves graphical performance.</a:t>
            </a:r>
          </a:p>
          <a:p>
            <a:pPr algn="l" marL="1342724" indent="-447575" lvl="2">
              <a:lnSpc>
                <a:spcPts val="4353"/>
              </a:lnSpc>
              <a:buFont typeface="Arial"/>
              <a:buChar char="⚬"/>
            </a:pPr>
            <a:r>
              <a:rPr lang="en-US" sz="3109">
                <a:solidFill>
                  <a:srgbClr val="000000"/>
                </a:solidFill>
                <a:latin typeface="Poppins"/>
                <a:ea typeface="Poppins"/>
                <a:cs typeface="Poppins"/>
                <a:sym typeface="Poppins"/>
              </a:rPr>
              <a:t>Clock Speed (MHz): Determines processing power.</a:t>
            </a:r>
          </a:p>
          <a:p>
            <a:pPr algn="l" marL="1342724" indent="-447575" lvl="2">
              <a:lnSpc>
                <a:spcPts val="4353"/>
              </a:lnSpc>
              <a:buFont typeface="Arial"/>
              <a:buChar char="⚬"/>
            </a:pPr>
            <a:r>
              <a:rPr lang="en-US" sz="3109">
                <a:solidFill>
                  <a:srgbClr val="000000"/>
                </a:solidFill>
                <a:latin typeface="Poppins"/>
                <a:ea typeface="Poppins"/>
                <a:cs typeface="Poppins"/>
                <a:sym typeface="Poppins"/>
              </a:rPr>
              <a:t>Temperature &amp; Utilization: Overheating can lead to performance drops.</a:t>
            </a:r>
          </a:p>
          <a:p>
            <a:pPr algn="l">
              <a:lnSpc>
                <a:spcPts val="4353"/>
              </a:lnSpc>
            </a:pPr>
          </a:p>
          <a:p>
            <a:pPr algn="l">
              <a:lnSpc>
                <a:spcPts val="4353"/>
              </a:lnSpc>
            </a:pPr>
          </a:p>
          <a:p>
            <a:pPr algn="l">
              <a:lnSpc>
                <a:spcPts val="4353"/>
              </a:lnSpc>
              <a:spcBef>
                <a:spcPct val="0"/>
              </a:spcBef>
            </a:pPr>
          </a:p>
        </p:txBody>
      </p:sp>
      <p:sp>
        <p:nvSpPr>
          <p:cNvPr name="Freeform 6" id="6"/>
          <p:cNvSpPr/>
          <p:nvPr/>
        </p:nvSpPr>
        <p:spPr>
          <a:xfrm flipH="false" flipV="false" rot="0">
            <a:off x="16649587" y="111330"/>
            <a:ext cx="2010161" cy="2806062"/>
          </a:xfrm>
          <a:custGeom>
            <a:avLst/>
            <a:gdLst/>
            <a:ahLst/>
            <a:cxnLst/>
            <a:rect r="r" b="b" t="t" l="l"/>
            <a:pathLst>
              <a:path h="2806062" w="2010161">
                <a:moveTo>
                  <a:pt x="0" y="0"/>
                </a:moveTo>
                <a:lnTo>
                  <a:pt x="2010161" y="0"/>
                </a:lnTo>
                <a:lnTo>
                  <a:pt x="2010161" y="2806062"/>
                </a:lnTo>
                <a:lnTo>
                  <a:pt x="0" y="28060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7" id="7"/>
          <p:cNvPicPr>
            <a:picLocks noChangeAspect="true"/>
          </p:cNvPicPr>
          <p:nvPr/>
        </p:nvPicPr>
        <p:blipFill>
          <a:blip r:embed="rId7"/>
          <a:srcRect l="0" t="0" r="0" b="0"/>
          <a:stretch>
            <a:fillRect/>
          </a:stretch>
        </p:blipFill>
        <p:spPr>
          <a:xfrm flipH="false" flipV="false" rot="0">
            <a:off x="16047976" y="2525758"/>
            <a:ext cx="1203221" cy="1513485"/>
          </a:xfrm>
          <a:prstGeom prst="rect">
            <a:avLst/>
          </a:prstGeom>
        </p:spPr>
      </p:pic>
      <p:sp>
        <p:nvSpPr>
          <p:cNvPr name="Freeform 8" id="8"/>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475146" y="7253346"/>
            <a:ext cx="1955881" cy="2730290"/>
          </a:xfrm>
          <a:custGeom>
            <a:avLst/>
            <a:gdLst/>
            <a:ahLst/>
            <a:cxnLst/>
            <a:rect r="r" b="b" t="t" l="l"/>
            <a:pathLst>
              <a:path h="2730290" w="1955881">
                <a:moveTo>
                  <a:pt x="0" y="0"/>
                </a:moveTo>
                <a:lnTo>
                  <a:pt x="1955881" y="0"/>
                </a:lnTo>
                <a:lnTo>
                  <a:pt x="1955881" y="2730290"/>
                </a:lnTo>
                <a:lnTo>
                  <a:pt x="0" y="27302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4" id="4"/>
          <p:cNvPicPr>
            <a:picLocks noChangeAspect="true"/>
          </p:cNvPicPr>
          <p:nvPr/>
        </p:nvPicPr>
        <p:blipFill>
          <a:blip r:embed="rId7"/>
          <a:srcRect l="0" t="0" r="0" b="0"/>
          <a:stretch>
            <a:fillRect/>
          </a:stretch>
        </p:blipFill>
        <p:spPr>
          <a:xfrm flipH="false" flipV="false" rot="0">
            <a:off x="502794" y="5656968"/>
            <a:ext cx="1098588" cy="1381871"/>
          </a:xfrm>
          <a:prstGeom prst="rect">
            <a:avLst/>
          </a:prstGeom>
        </p:spPr>
      </p:pic>
      <p:sp>
        <p:nvSpPr>
          <p:cNvPr name="TextBox 5" id="5"/>
          <p:cNvSpPr txBox="true"/>
          <p:nvPr/>
        </p:nvSpPr>
        <p:spPr>
          <a:xfrm rot="0">
            <a:off x="3800375" y="1686549"/>
            <a:ext cx="10687250" cy="5424894"/>
          </a:xfrm>
          <a:prstGeom prst="rect">
            <a:avLst/>
          </a:prstGeom>
        </p:spPr>
        <p:txBody>
          <a:bodyPr anchor="t" rtlCol="false" tIns="0" lIns="0" bIns="0" rIns="0">
            <a:spAutoFit/>
          </a:bodyPr>
          <a:lstStyle/>
          <a:p>
            <a:pPr algn="ctr">
              <a:lnSpc>
                <a:spcPts val="21202"/>
              </a:lnSpc>
            </a:pPr>
            <a:r>
              <a:rPr lang="en-US" sz="15144" b="true">
                <a:solidFill>
                  <a:srgbClr val="000000"/>
                </a:solidFill>
                <a:latin typeface="Poppins Bold"/>
                <a:ea typeface="Poppins Bold"/>
                <a:cs typeface="Poppins Bold"/>
                <a:sym typeface="Poppins Bold"/>
              </a:rPr>
              <a:t>Software</a:t>
            </a:r>
          </a:p>
          <a:p>
            <a:pPr algn="ctr">
              <a:lnSpc>
                <a:spcPts val="21202"/>
              </a:lnSpc>
              <a:spcBef>
                <a:spcPct val="0"/>
              </a:spcBef>
            </a:pPr>
            <a:r>
              <a:rPr lang="en-US" b="true" sz="15144">
                <a:solidFill>
                  <a:srgbClr val="000000"/>
                </a:solidFill>
                <a:latin typeface="Poppins Bold"/>
                <a:ea typeface="Poppins Bold"/>
                <a:cs typeface="Poppins Bold"/>
                <a:sym typeface="Poppins Bold"/>
              </a:rPr>
              <a:t>Analysis</a:t>
            </a:r>
          </a:p>
        </p:txBody>
      </p:sp>
      <p:sp>
        <p:nvSpPr>
          <p:cNvPr name="Freeform 6" id="6"/>
          <p:cNvSpPr/>
          <p:nvPr/>
        </p:nvSpPr>
        <p:spPr>
          <a:xfrm flipH="false" flipV="false" rot="0">
            <a:off x="16649587" y="111330"/>
            <a:ext cx="2010161" cy="2806062"/>
          </a:xfrm>
          <a:custGeom>
            <a:avLst/>
            <a:gdLst/>
            <a:ahLst/>
            <a:cxnLst/>
            <a:rect r="r" b="b" t="t" l="l"/>
            <a:pathLst>
              <a:path h="2806062" w="2010161">
                <a:moveTo>
                  <a:pt x="0" y="0"/>
                </a:moveTo>
                <a:lnTo>
                  <a:pt x="2010161" y="0"/>
                </a:lnTo>
                <a:lnTo>
                  <a:pt x="2010161" y="2806062"/>
                </a:lnTo>
                <a:lnTo>
                  <a:pt x="0" y="28060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7" id="7"/>
          <p:cNvPicPr>
            <a:picLocks noChangeAspect="true"/>
          </p:cNvPicPr>
          <p:nvPr/>
        </p:nvPicPr>
        <p:blipFill>
          <a:blip r:embed="rId7"/>
          <a:srcRect l="0" t="0" r="0" b="0"/>
          <a:stretch>
            <a:fillRect/>
          </a:stretch>
        </p:blipFill>
        <p:spPr>
          <a:xfrm flipH="false" flipV="false" rot="0">
            <a:off x="16047976" y="2525758"/>
            <a:ext cx="1203221" cy="1513485"/>
          </a:xfrm>
          <a:prstGeom prst="rect">
            <a:avLst/>
          </a:prstGeom>
        </p:spPr>
      </p:pic>
      <p:sp>
        <p:nvSpPr>
          <p:cNvPr name="Freeform 8" id="8"/>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475146" y="7253346"/>
            <a:ext cx="1955881" cy="2730290"/>
          </a:xfrm>
          <a:custGeom>
            <a:avLst/>
            <a:gdLst/>
            <a:ahLst/>
            <a:cxnLst/>
            <a:rect r="r" b="b" t="t" l="l"/>
            <a:pathLst>
              <a:path h="2730290" w="1955881">
                <a:moveTo>
                  <a:pt x="0" y="0"/>
                </a:moveTo>
                <a:lnTo>
                  <a:pt x="1955881" y="0"/>
                </a:lnTo>
                <a:lnTo>
                  <a:pt x="1955881" y="2730290"/>
                </a:lnTo>
                <a:lnTo>
                  <a:pt x="0" y="27302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4" id="4"/>
          <p:cNvPicPr>
            <a:picLocks noChangeAspect="true"/>
          </p:cNvPicPr>
          <p:nvPr/>
        </p:nvPicPr>
        <p:blipFill>
          <a:blip r:embed="rId7"/>
          <a:srcRect l="0" t="0" r="0" b="0"/>
          <a:stretch>
            <a:fillRect/>
          </a:stretch>
        </p:blipFill>
        <p:spPr>
          <a:xfrm flipH="false" flipV="false" rot="0">
            <a:off x="502794" y="5656968"/>
            <a:ext cx="1098588" cy="1381871"/>
          </a:xfrm>
          <a:prstGeom prst="rect">
            <a:avLst/>
          </a:prstGeom>
        </p:spPr>
      </p:pic>
      <p:sp>
        <p:nvSpPr>
          <p:cNvPr name="TextBox 5" id="5"/>
          <p:cNvSpPr txBox="true"/>
          <p:nvPr/>
        </p:nvSpPr>
        <p:spPr>
          <a:xfrm rot="0">
            <a:off x="2220467" y="876300"/>
            <a:ext cx="13847065" cy="7934830"/>
          </a:xfrm>
          <a:prstGeom prst="rect">
            <a:avLst/>
          </a:prstGeom>
        </p:spPr>
        <p:txBody>
          <a:bodyPr anchor="t" rtlCol="false" tIns="0" lIns="0" bIns="0" rIns="0">
            <a:spAutoFit/>
          </a:bodyPr>
          <a:lstStyle/>
          <a:p>
            <a:pPr algn="ctr">
              <a:lnSpc>
                <a:spcPts val="7140"/>
              </a:lnSpc>
            </a:pPr>
            <a:r>
              <a:rPr lang="en-US" sz="5100" b="true">
                <a:solidFill>
                  <a:srgbClr val="000000"/>
                </a:solidFill>
                <a:latin typeface="Poppins Bold"/>
                <a:ea typeface="Poppins Bold"/>
                <a:cs typeface="Poppins Bold"/>
                <a:sym typeface="Poppins Bold"/>
              </a:rPr>
              <a:t>Software Analysis</a:t>
            </a:r>
          </a:p>
          <a:p>
            <a:pPr algn="ctr">
              <a:lnSpc>
                <a:spcPts val="7140"/>
              </a:lnSpc>
            </a:pPr>
          </a:p>
          <a:p>
            <a:pPr algn="l">
              <a:lnSpc>
                <a:spcPts val="4353"/>
              </a:lnSpc>
            </a:pPr>
            <a:r>
              <a:rPr lang="en-US" sz="3109" b="true">
                <a:solidFill>
                  <a:srgbClr val="000000"/>
                </a:solidFill>
                <a:latin typeface="Poppins Bold"/>
                <a:ea typeface="Poppins Bold"/>
                <a:cs typeface="Poppins Bold"/>
                <a:sym typeface="Poppins Bold"/>
              </a:rPr>
              <a:t>    1.Operating System Health</a:t>
            </a:r>
          </a:p>
          <a:p>
            <a:pPr algn="l" marL="671362" indent="-335681" lvl="1">
              <a:lnSpc>
                <a:spcPts val="4353"/>
              </a:lnSpc>
              <a:buFont typeface="Arial"/>
              <a:buChar char="•"/>
            </a:pPr>
            <a:r>
              <a:rPr lang="en-US" sz="3109">
                <a:solidFill>
                  <a:srgbClr val="000000"/>
                </a:solidFill>
                <a:latin typeface="Poppins"/>
                <a:ea typeface="Poppins"/>
                <a:cs typeface="Poppins"/>
                <a:sym typeface="Poppins"/>
              </a:rPr>
              <a:t>Ensure the OS runs efficiently without unnecessary background processes.</a:t>
            </a:r>
          </a:p>
          <a:p>
            <a:pPr algn="l" marL="671362" indent="-335681" lvl="1">
              <a:lnSpc>
                <a:spcPts val="4353"/>
              </a:lnSpc>
              <a:buFont typeface="Arial"/>
              <a:buChar char="•"/>
            </a:pPr>
            <a:r>
              <a:rPr lang="en-US" sz="3109">
                <a:solidFill>
                  <a:srgbClr val="000000"/>
                </a:solidFill>
                <a:latin typeface="Poppins"/>
                <a:ea typeface="Poppins"/>
                <a:cs typeface="Poppins"/>
                <a:sym typeface="Poppins"/>
              </a:rPr>
              <a:t>Check for system errors, crashes, and resource-hungry services.</a:t>
            </a:r>
          </a:p>
          <a:p>
            <a:pPr algn="l">
              <a:lnSpc>
                <a:spcPts val="4353"/>
              </a:lnSpc>
            </a:pPr>
          </a:p>
          <a:p>
            <a:pPr algn="l">
              <a:lnSpc>
                <a:spcPts val="4353"/>
              </a:lnSpc>
            </a:pPr>
            <a:r>
              <a:rPr lang="en-US" sz="3109">
                <a:solidFill>
                  <a:srgbClr val="000000"/>
                </a:solidFill>
                <a:latin typeface="Poppins"/>
                <a:ea typeface="Poppins"/>
                <a:cs typeface="Poppins"/>
                <a:sym typeface="Poppins"/>
              </a:rPr>
              <a:t>   </a:t>
            </a:r>
            <a:r>
              <a:rPr lang="en-US" sz="3109" b="true">
                <a:solidFill>
                  <a:srgbClr val="000000"/>
                </a:solidFill>
                <a:latin typeface="Poppins Bold"/>
                <a:ea typeface="Poppins Bold"/>
                <a:cs typeface="Poppins Bold"/>
                <a:sym typeface="Poppins Bold"/>
              </a:rPr>
              <a:t>2. </a:t>
            </a:r>
            <a:r>
              <a:rPr lang="en-US" sz="3109" b="true">
                <a:solidFill>
                  <a:srgbClr val="000000"/>
                </a:solidFill>
                <a:latin typeface="Poppins Bold"/>
                <a:ea typeface="Poppins Bold"/>
                <a:cs typeface="Poppins Bold"/>
                <a:sym typeface="Poppins Bold"/>
              </a:rPr>
              <a:t>Application Performance</a:t>
            </a:r>
          </a:p>
          <a:p>
            <a:pPr algn="l" marL="671362" indent="-335681" lvl="1">
              <a:lnSpc>
                <a:spcPts val="4353"/>
              </a:lnSpc>
              <a:buFont typeface="Arial"/>
              <a:buChar char="•"/>
            </a:pPr>
            <a:r>
              <a:rPr lang="en-US" sz="3109">
                <a:solidFill>
                  <a:srgbClr val="000000"/>
                </a:solidFill>
                <a:latin typeface="Poppins"/>
                <a:ea typeface="Poppins"/>
                <a:cs typeface="Poppins"/>
                <a:sym typeface="Poppins"/>
              </a:rPr>
              <a:t>Identify slow or unresponsive applications that may consume excessive CPU/RAM.</a:t>
            </a:r>
          </a:p>
          <a:p>
            <a:pPr algn="l" marL="671362" indent="-335681" lvl="1">
              <a:lnSpc>
                <a:spcPts val="4353"/>
              </a:lnSpc>
              <a:buFont typeface="Arial"/>
              <a:buChar char="•"/>
            </a:pPr>
            <a:r>
              <a:rPr lang="en-US" sz="3109">
                <a:solidFill>
                  <a:srgbClr val="000000"/>
                </a:solidFill>
                <a:latin typeface="Poppins"/>
                <a:ea typeface="Poppins"/>
                <a:cs typeface="Poppins"/>
                <a:sym typeface="Poppins"/>
              </a:rPr>
              <a:t>Monitor resource usage of each application.</a:t>
            </a:r>
          </a:p>
          <a:p>
            <a:pPr algn="l">
              <a:lnSpc>
                <a:spcPts val="4353"/>
              </a:lnSpc>
            </a:pPr>
          </a:p>
          <a:p>
            <a:pPr algn="l">
              <a:lnSpc>
                <a:spcPts val="4353"/>
              </a:lnSpc>
              <a:spcBef>
                <a:spcPct val="0"/>
              </a:spcBef>
            </a:pPr>
          </a:p>
        </p:txBody>
      </p:sp>
      <p:sp>
        <p:nvSpPr>
          <p:cNvPr name="Freeform 6" id="6"/>
          <p:cNvSpPr/>
          <p:nvPr/>
        </p:nvSpPr>
        <p:spPr>
          <a:xfrm flipH="false" flipV="false" rot="0">
            <a:off x="16649587" y="111330"/>
            <a:ext cx="2010161" cy="2806062"/>
          </a:xfrm>
          <a:custGeom>
            <a:avLst/>
            <a:gdLst/>
            <a:ahLst/>
            <a:cxnLst/>
            <a:rect r="r" b="b" t="t" l="l"/>
            <a:pathLst>
              <a:path h="2806062" w="2010161">
                <a:moveTo>
                  <a:pt x="0" y="0"/>
                </a:moveTo>
                <a:lnTo>
                  <a:pt x="2010161" y="0"/>
                </a:lnTo>
                <a:lnTo>
                  <a:pt x="2010161" y="2806062"/>
                </a:lnTo>
                <a:lnTo>
                  <a:pt x="0" y="28060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7" id="7"/>
          <p:cNvPicPr>
            <a:picLocks noChangeAspect="true"/>
          </p:cNvPicPr>
          <p:nvPr/>
        </p:nvPicPr>
        <p:blipFill>
          <a:blip r:embed="rId7"/>
          <a:srcRect l="0" t="0" r="0" b="0"/>
          <a:stretch>
            <a:fillRect/>
          </a:stretch>
        </p:blipFill>
        <p:spPr>
          <a:xfrm flipH="false" flipV="false" rot="0">
            <a:off x="16047976" y="2525758"/>
            <a:ext cx="1203221" cy="1513485"/>
          </a:xfrm>
          <a:prstGeom prst="rect">
            <a:avLst/>
          </a:prstGeom>
        </p:spPr>
      </p:pic>
      <p:sp>
        <p:nvSpPr>
          <p:cNvPr name="Freeform 8" id="8"/>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475146" y="7253346"/>
            <a:ext cx="1955881" cy="2730290"/>
          </a:xfrm>
          <a:custGeom>
            <a:avLst/>
            <a:gdLst/>
            <a:ahLst/>
            <a:cxnLst/>
            <a:rect r="r" b="b" t="t" l="l"/>
            <a:pathLst>
              <a:path h="2730290" w="1955881">
                <a:moveTo>
                  <a:pt x="0" y="0"/>
                </a:moveTo>
                <a:lnTo>
                  <a:pt x="1955881" y="0"/>
                </a:lnTo>
                <a:lnTo>
                  <a:pt x="1955881" y="2730290"/>
                </a:lnTo>
                <a:lnTo>
                  <a:pt x="0" y="27302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4" id="4"/>
          <p:cNvPicPr>
            <a:picLocks noChangeAspect="true"/>
          </p:cNvPicPr>
          <p:nvPr/>
        </p:nvPicPr>
        <p:blipFill>
          <a:blip r:embed="rId7"/>
          <a:srcRect l="0" t="0" r="0" b="0"/>
          <a:stretch>
            <a:fillRect/>
          </a:stretch>
        </p:blipFill>
        <p:spPr>
          <a:xfrm flipH="false" flipV="false" rot="0">
            <a:off x="502794" y="5656968"/>
            <a:ext cx="1098588" cy="1381871"/>
          </a:xfrm>
          <a:prstGeom prst="rect">
            <a:avLst/>
          </a:prstGeom>
        </p:spPr>
      </p:pic>
      <p:sp>
        <p:nvSpPr>
          <p:cNvPr name="TextBox 5" id="5"/>
          <p:cNvSpPr txBox="true"/>
          <p:nvPr/>
        </p:nvSpPr>
        <p:spPr>
          <a:xfrm rot="0">
            <a:off x="2220467" y="876300"/>
            <a:ext cx="13847065" cy="8487280"/>
          </a:xfrm>
          <a:prstGeom prst="rect">
            <a:avLst/>
          </a:prstGeom>
        </p:spPr>
        <p:txBody>
          <a:bodyPr anchor="t" rtlCol="false" tIns="0" lIns="0" bIns="0" rIns="0">
            <a:spAutoFit/>
          </a:bodyPr>
          <a:lstStyle/>
          <a:p>
            <a:pPr algn="ctr">
              <a:lnSpc>
                <a:spcPts val="7140"/>
              </a:lnSpc>
            </a:pPr>
            <a:r>
              <a:rPr lang="en-US" sz="5100" b="true">
                <a:solidFill>
                  <a:srgbClr val="000000"/>
                </a:solidFill>
                <a:latin typeface="Poppins Bold"/>
                <a:ea typeface="Poppins Bold"/>
                <a:cs typeface="Poppins Bold"/>
                <a:sym typeface="Poppins Bold"/>
              </a:rPr>
              <a:t>Software Analysis</a:t>
            </a:r>
          </a:p>
          <a:p>
            <a:pPr algn="ctr">
              <a:lnSpc>
                <a:spcPts val="7140"/>
              </a:lnSpc>
            </a:pPr>
          </a:p>
          <a:p>
            <a:pPr algn="l">
              <a:lnSpc>
                <a:spcPts val="4353"/>
              </a:lnSpc>
            </a:pPr>
            <a:r>
              <a:rPr lang="en-US" sz="3109" b="true">
                <a:solidFill>
                  <a:srgbClr val="000000"/>
                </a:solidFill>
                <a:latin typeface="Poppins Bold"/>
                <a:ea typeface="Poppins Bold"/>
                <a:cs typeface="Poppins Bold"/>
                <a:sym typeface="Poppins Bold"/>
              </a:rPr>
              <a:t>  </a:t>
            </a:r>
            <a:r>
              <a:rPr lang="en-US" sz="3109">
                <a:solidFill>
                  <a:srgbClr val="000000"/>
                </a:solidFill>
                <a:latin typeface="Poppins"/>
                <a:ea typeface="Poppins"/>
                <a:cs typeface="Poppins"/>
                <a:sym typeface="Poppins"/>
              </a:rPr>
              <a:t> </a:t>
            </a:r>
            <a:r>
              <a:rPr lang="en-US" sz="3109" b="true">
                <a:solidFill>
                  <a:srgbClr val="000000"/>
                </a:solidFill>
                <a:latin typeface="Poppins Bold"/>
                <a:ea typeface="Poppins Bold"/>
                <a:cs typeface="Poppins Bold"/>
                <a:sym typeface="Poppins Bold"/>
              </a:rPr>
              <a:t>3. Software Conflicts</a:t>
            </a:r>
          </a:p>
          <a:p>
            <a:pPr algn="l" marL="671362" indent="-335681" lvl="1">
              <a:lnSpc>
                <a:spcPts val="4353"/>
              </a:lnSpc>
              <a:buFont typeface="Arial"/>
              <a:buChar char="•"/>
            </a:pPr>
            <a:r>
              <a:rPr lang="en-US" sz="3109">
                <a:solidFill>
                  <a:srgbClr val="000000"/>
                </a:solidFill>
                <a:latin typeface="Poppins"/>
                <a:ea typeface="Poppins"/>
                <a:cs typeface="Poppins"/>
                <a:sym typeface="Poppins"/>
              </a:rPr>
              <a:t>I</a:t>
            </a:r>
            <a:r>
              <a:rPr lang="en-US" sz="3109">
                <a:solidFill>
                  <a:srgbClr val="000000"/>
                </a:solidFill>
                <a:latin typeface="Poppins"/>
                <a:ea typeface="Poppins"/>
                <a:cs typeface="Poppins"/>
                <a:sym typeface="Poppins"/>
              </a:rPr>
              <a:t>ncompatible or corrupted software can cause system crashes.</a:t>
            </a:r>
          </a:p>
          <a:p>
            <a:pPr algn="l" marL="671362" indent="-335681" lvl="1">
              <a:lnSpc>
                <a:spcPts val="4353"/>
              </a:lnSpc>
              <a:buFont typeface="Arial"/>
              <a:buChar char="•"/>
            </a:pPr>
            <a:r>
              <a:rPr lang="en-US" sz="3109">
                <a:solidFill>
                  <a:srgbClr val="000000"/>
                </a:solidFill>
                <a:latin typeface="Poppins"/>
                <a:ea typeface="Poppins"/>
                <a:cs typeface="Poppins"/>
                <a:sym typeface="Poppins"/>
              </a:rPr>
              <a:t>Check error logs and system diagnostics to detect conflicts.</a:t>
            </a:r>
          </a:p>
          <a:p>
            <a:pPr algn="l">
              <a:lnSpc>
                <a:spcPts val="4353"/>
              </a:lnSpc>
            </a:pPr>
          </a:p>
          <a:p>
            <a:pPr algn="l">
              <a:lnSpc>
                <a:spcPts val="4353"/>
              </a:lnSpc>
            </a:pPr>
            <a:r>
              <a:rPr lang="en-US" sz="3109">
                <a:solidFill>
                  <a:srgbClr val="000000"/>
                </a:solidFill>
                <a:latin typeface="Poppins"/>
                <a:ea typeface="Poppins"/>
                <a:cs typeface="Poppins"/>
                <a:sym typeface="Poppins"/>
              </a:rPr>
              <a:t>  </a:t>
            </a:r>
            <a:r>
              <a:rPr lang="en-US" sz="3109" b="true">
                <a:solidFill>
                  <a:srgbClr val="000000"/>
                </a:solidFill>
                <a:latin typeface="Poppins Bold"/>
                <a:ea typeface="Poppins Bold"/>
                <a:cs typeface="Poppins Bold"/>
                <a:sym typeface="Poppins Bold"/>
              </a:rPr>
              <a:t>4. </a:t>
            </a:r>
            <a:r>
              <a:rPr lang="en-US" sz="3109" b="true">
                <a:solidFill>
                  <a:srgbClr val="000000"/>
                </a:solidFill>
                <a:latin typeface="Poppins Bold"/>
                <a:ea typeface="Poppins Bold"/>
                <a:cs typeface="Poppins Bold"/>
                <a:sym typeface="Poppins Bold"/>
              </a:rPr>
              <a:t>Update and Patch Status</a:t>
            </a:r>
          </a:p>
          <a:p>
            <a:pPr algn="l" marL="671362" indent="-335681" lvl="1">
              <a:lnSpc>
                <a:spcPts val="4353"/>
              </a:lnSpc>
              <a:buFont typeface="Arial"/>
              <a:buChar char="•"/>
            </a:pPr>
            <a:r>
              <a:rPr lang="en-US" sz="3109">
                <a:solidFill>
                  <a:srgbClr val="000000"/>
                </a:solidFill>
                <a:latin typeface="Poppins"/>
                <a:ea typeface="Poppins"/>
                <a:cs typeface="Poppins"/>
                <a:sym typeface="Poppins"/>
              </a:rPr>
              <a:t>Outdated software is a security risk</a:t>
            </a:r>
            <a:r>
              <a:rPr lang="en-US" sz="3109">
                <a:solidFill>
                  <a:srgbClr val="000000"/>
                </a:solidFill>
                <a:latin typeface="Poppins"/>
                <a:ea typeface="Poppins"/>
                <a:cs typeface="Poppins"/>
                <a:sym typeface="Poppins"/>
              </a:rPr>
              <a:t> and may </a:t>
            </a:r>
            <a:r>
              <a:rPr lang="en-US" sz="3109">
                <a:solidFill>
                  <a:srgbClr val="000000"/>
                </a:solidFill>
                <a:latin typeface="Poppins"/>
                <a:ea typeface="Poppins"/>
                <a:cs typeface="Poppins"/>
                <a:sym typeface="Poppins"/>
              </a:rPr>
              <a:t>cause performance issues.</a:t>
            </a:r>
          </a:p>
          <a:p>
            <a:pPr algn="l" marL="671362" indent="-335681" lvl="1">
              <a:lnSpc>
                <a:spcPts val="4353"/>
              </a:lnSpc>
              <a:buFont typeface="Arial"/>
              <a:buChar char="•"/>
            </a:pPr>
            <a:r>
              <a:rPr lang="en-US" sz="3109">
                <a:solidFill>
                  <a:srgbClr val="000000"/>
                </a:solidFill>
                <a:latin typeface="Poppins"/>
                <a:ea typeface="Poppins"/>
                <a:cs typeface="Poppins"/>
                <a:sym typeface="Poppins"/>
              </a:rPr>
              <a:t>Ensure applications and the OS have the latest updates and security patches.</a:t>
            </a:r>
          </a:p>
          <a:p>
            <a:pPr algn="l">
              <a:lnSpc>
                <a:spcPts val="4353"/>
              </a:lnSpc>
            </a:pPr>
          </a:p>
          <a:p>
            <a:pPr algn="l">
              <a:lnSpc>
                <a:spcPts val="4353"/>
              </a:lnSpc>
            </a:pPr>
          </a:p>
          <a:p>
            <a:pPr algn="l">
              <a:lnSpc>
                <a:spcPts val="4353"/>
              </a:lnSpc>
              <a:spcBef>
                <a:spcPct val="0"/>
              </a:spcBef>
            </a:pPr>
          </a:p>
        </p:txBody>
      </p:sp>
      <p:sp>
        <p:nvSpPr>
          <p:cNvPr name="Freeform 6" id="6"/>
          <p:cNvSpPr/>
          <p:nvPr/>
        </p:nvSpPr>
        <p:spPr>
          <a:xfrm flipH="false" flipV="false" rot="0">
            <a:off x="16649587" y="111330"/>
            <a:ext cx="2010161" cy="2806062"/>
          </a:xfrm>
          <a:custGeom>
            <a:avLst/>
            <a:gdLst/>
            <a:ahLst/>
            <a:cxnLst/>
            <a:rect r="r" b="b" t="t" l="l"/>
            <a:pathLst>
              <a:path h="2806062" w="2010161">
                <a:moveTo>
                  <a:pt x="0" y="0"/>
                </a:moveTo>
                <a:lnTo>
                  <a:pt x="2010161" y="0"/>
                </a:lnTo>
                <a:lnTo>
                  <a:pt x="2010161" y="2806062"/>
                </a:lnTo>
                <a:lnTo>
                  <a:pt x="0" y="28060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7" id="7"/>
          <p:cNvPicPr>
            <a:picLocks noChangeAspect="true"/>
          </p:cNvPicPr>
          <p:nvPr/>
        </p:nvPicPr>
        <p:blipFill>
          <a:blip r:embed="rId7"/>
          <a:srcRect l="0" t="0" r="0" b="0"/>
          <a:stretch>
            <a:fillRect/>
          </a:stretch>
        </p:blipFill>
        <p:spPr>
          <a:xfrm flipH="false" flipV="false" rot="0">
            <a:off x="16047976" y="2525758"/>
            <a:ext cx="1203221" cy="1513485"/>
          </a:xfrm>
          <a:prstGeom prst="rect">
            <a:avLst/>
          </a:prstGeom>
        </p:spPr>
      </p:pic>
      <p:sp>
        <p:nvSpPr>
          <p:cNvPr name="Freeform 8" id="8"/>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475146" y="7253346"/>
            <a:ext cx="1955881" cy="2730290"/>
          </a:xfrm>
          <a:custGeom>
            <a:avLst/>
            <a:gdLst/>
            <a:ahLst/>
            <a:cxnLst/>
            <a:rect r="r" b="b" t="t" l="l"/>
            <a:pathLst>
              <a:path h="2730290" w="1955881">
                <a:moveTo>
                  <a:pt x="0" y="0"/>
                </a:moveTo>
                <a:lnTo>
                  <a:pt x="1955881" y="0"/>
                </a:lnTo>
                <a:lnTo>
                  <a:pt x="1955881" y="2730290"/>
                </a:lnTo>
                <a:lnTo>
                  <a:pt x="0" y="27302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4" id="4"/>
          <p:cNvPicPr>
            <a:picLocks noChangeAspect="true"/>
          </p:cNvPicPr>
          <p:nvPr/>
        </p:nvPicPr>
        <p:blipFill>
          <a:blip r:embed="rId7"/>
          <a:srcRect l="0" t="0" r="0" b="0"/>
          <a:stretch>
            <a:fillRect/>
          </a:stretch>
        </p:blipFill>
        <p:spPr>
          <a:xfrm flipH="false" flipV="false" rot="0">
            <a:off x="502794" y="5656968"/>
            <a:ext cx="1098588" cy="1381871"/>
          </a:xfrm>
          <a:prstGeom prst="rect">
            <a:avLst/>
          </a:prstGeom>
        </p:spPr>
      </p:pic>
      <p:sp>
        <p:nvSpPr>
          <p:cNvPr name="TextBox 5" id="5"/>
          <p:cNvSpPr txBox="true"/>
          <p:nvPr/>
        </p:nvSpPr>
        <p:spPr>
          <a:xfrm rot="0">
            <a:off x="3800375" y="1686549"/>
            <a:ext cx="10687250" cy="5424894"/>
          </a:xfrm>
          <a:prstGeom prst="rect">
            <a:avLst/>
          </a:prstGeom>
        </p:spPr>
        <p:txBody>
          <a:bodyPr anchor="t" rtlCol="false" tIns="0" lIns="0" bIns="0" rIns="0">
            <a:spAutoFit/>
          </a:bodyPr>
          <a:lstStyle/>
          <a:p>
            <a:pPr algn="ctr">
              <a:lnSpc>
                <a:spcPts val="21202"/>
              </a:lnSpc>
            </a:pPr>
            <a:r>
              <a:rPr lang="en-US" sz="15144" b="true">
                <a:solidFill>
                  <a:srgbClr val="000000"/>
                </a:solidFill>
                <a:latin typeface="Poppins Bold"/>
                <a:ea typeface="Poppins Bold"/>
                <a:cs typeface="Poppins Bold"/>
                <a:sym typeface="Poppins Bold"/>
              </a:rPr>
              <a:t>Network</a:t>
            </a:r>
          </a:p>
          <a:p>
            <a:pPr algn="ctr">
              <a:lnSpc>
                <a:spcPts val="21202"/>
              </a:lnSpc>
              <a:spcBef>
                <a:spcPct val="0"/>
              </a:spcBef>
            </a:pPr>
            <a:r>
              <a:rPr lang="en-US" b="true" sz="15144">
                <a:solidFill>
                  <a:srgbClr val="000000"/>
                </a:solidFill>
                <a:latin typeface="Poppins Bold"/>
                <a:ea typeface="Poppins Bold"/>
                <a:cs typeface="Poppins Bold"/>
                <a:sym typeface="Poppins Bold"/>
              </a:rPr>
              <a:t>Analysis</a:t>
            </a:r>
          </a:p>
        </p:txBody>
      </p:sp>
      <p:sp>
        <p:nvSpPr>
          <p:cNvPr name="Freeform 6" id="6"/>
          <p:cNvSpPr/>
          <p:nvPr/>
        </p:nvSpPr>
        <p:spPr>
          <a:xfrm flipH="false" flipV="false" rot="0">
            <a:off x="16649587" y="111330"/>
            <a:ext cx="2010161" cy="2806062"/>
          </a:xfrm>
          <a:custGeom>
            <a:avLst/>
            <a:gdLst/>
            <a:ahLst/>
            <a:cxnLst/>
            <a:rect r="r" b="b" t="t" l="l"/>
            <a:pathLst>
              <a:path h="2806062" w="2010161">
                <a:moveTo>
                  <a:pt x="0" y="0"/>
                </a:moveTo>
                <a:lnTo>
                  <a:pt x="2010161" y="0"/>
                </a:lnTo>
                <a:lnTo>
                  <a:pt x="2010161" y="2806062"/>
                </a:lnTo>
                <a:lnTo>
                  <a:pt x="0" y="28060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7" id="7"/>
          <p:cNvPicPr>
            <a:picLocks noChangeAspect="true"/>
          </p:cNvPicPr>
          <p:nvPr/>
        </p:nvPicPr>
        <p:blipFill>
          <a:blip r:embed="rId7"/>
          <a:srcRect l="0" t="0" r="0" b="0"/>
          <a:stretch>
            <a:fillRect/>
          </a:stretch>
        </p:blipFill>
        <p:spPr>
          <a:xfrm flipH="false" flipV="false" rot="0">
            <a:off x="16047976" y="2525758"/>
            <a:ext cx="1203221" cy="1513485"/>
          </a:xfrm>
          <a:prstGeom prst="rect">
            <a:avLst/>
          </a:prstGeom>
        </p:spPr>
      </p:pic>
      <p:sp>
        <p:nvSpPr>
          <p:cNvPr name="Freeform 8" id="8"/>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475146" y="7253346"/>
            <a:ext cx="1955881" cy="2730290"/>
          </a:xfrm>
          <a:custGeom>
            <a:avLst/>
            <a:gdLst/>
            <a:ahLst/>
            <a:cxnLst/>
            <a:rect r="r" b="b" t="t" l="l"/>
            <a:pathLst>
              <a:path h="2730290" w="1955881">
                <a:moveTo>
                  <a:pt x="0" y="0"/>
                </a:moveTo>
                <a:lnTo>
                  <a:pt x="1955881" y="0"/>
                </a:lnTo>
                <a:lnTo>
                  <a:pt x="1955881" y="2730290"/>
                </a:lnTo>
                <a:lnTo>
                  <a:pt x="0" y="27302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4" id="4"/>
          <p:cNvPicPr>
            <a:picLocks noChangeAspect="true"/>
          </p:cNvPicPr>
          <p:nvPr/>
        </p:nvPicPr>
        <p:blipFill>
          <a:blip r:embed="rId7"/>
          <a:srcRect l="0" t="0" r="0" b="0"/>
          <a:stretch>
            <a:fillRect/>
          </a:stretch>
        </p:blipFill>
        <p:spPr>
          <a:xfrm flipH="false" flipV="false" rot="0">
            <a:off x="502794" y="5656968"/>
            <a:ext cx="1098588" cy="1381871"/>
          </a:xfrm>
          <a:prstGeom prst="rect">
            <a:avLst/>
          </a:prstGeom>
        </p:spPr>
      </p:pic>
      <p:sp>
        <p:nvSpPr>
          <p:cNvPr name="TextBox 5" id="5"/>
          <p:cNvSpPr txBox="true"/>
          <p:nvPr/>
        </p:nvSpPr>
        <p:spPr>
          <a:xfrm rot="0">
            <a:off x="2220467" y="876300"/>
            <a:ext cx="13847065" cy="7934830"/>
          </a:xfrm>
          <a:prstGeom prst="rect">
            <a:avLst/>
          </a:prstGeom>
        </p:spPr>
        <p:txBody>
          <a:bodyPr anchor="t" rtlCol="false" tIns="0" lIns="0" bIns="0" rIns="0">
            <a:spAutoFit/>
          </a:bodyPr>
          <a:lstStyle/>
          <a:p>
            <a:pPr algn="ctr">
              <a:lnSpc>
                <a:spcPts val="7140"/>
              </a:lnSpc>
            </a:pPr>
            <a:r>
              <a:rPr lang="en-US" sz="5100" b="true">
                <a:solidFill>
                  <a:srgbClr val="000000"/>
                </a:solidFill>
                <a:latin typeface="Poppins Bold"/>
                <a:ea typeface="Poppins Bold"/>
                <a:cs typeface="Poppins Bold"/>
                <a:sym typeface="Poppins Bold"/>
              </a:rPr>
              <a:t>Network Analysis</a:t>
            </a:r>
          </a:p>
          <a:p>
            <a:pPr algn="ctr">
              <a:lnSpc>
                <a:spcPts val="7140"/>
              </a:lnSpc>
            </a:pPr>
          </a:p>
          <a:p>
            <a:pPr algn="l">
              <a:lnSpc>
                <a:spcPts val="4353"/>
              </a:lnSpc>
            </a:pPr>
            <a:r>
              <a:rPr lang="en-US" sz="3109">
                <a:solidFill>
                  <a:srgbClr val="000000"/>
                </a:solidFill>
                <a:latin typeface="Poppins"/>
                <a:ea typeface="Poppins"/>
                <a:cs typeface="Poppins"/>
                <a:sym typeface="Poppins"/>
              </a:rPr>
              <a:t>     </a:t>
            </a:r>
            <a:r>
              <a:rPr lang="en-US" sz="3109" b="true">
                <a:solidFill>
                  <a:srgbClr val="000000"/>
                </a:solidFill>
                <a:latin typeface="Poppins Bold"/>
                <a:ea typeface="Poppins Bold"/>
                <a:cs typeface="Poppins Bold"/>
                <a:sym typeface="Poppins Bold"/>
              </a:rPr>
              <a:t>1. Bandwidth Utilization</a:t>
            </a:r>
          </a:p>
          <a:p>
            <a:pPr algn="l" marL="671362" indent="-335681" lvl="1">
              <a:lnSpc>
                <a:spcPts val="4353"/>
              </a:lnSpc>
              <a:buFont typeface="Arial"/>
              <a:buChar char="•"/>
            </a:pPr>
            <a:r>
              <a:rPr lang="en-US" sz="3109">
                <a:solidFill>
                  <a:srgbClr val="000000"/>
                </a:solidFill>
                <a:latin typeface="Poppins"/>
                <a:ea typeface="Poppins"/>
                <a:cs typeface="Poppins"/>
                <a:sym typeface="Poppins"/>
              </a:rPr>
              <a:t>Mea</a:t>
            </a:r>
            <a:r>
              <a:rPr lang="en-US" sz="3109">
                <a:solidFill>
                  <a:srgbClr val="000000"/>
                </a:solidFill>
                <a:latin typeface="Poppins"/>
                <a:ea typeface="Poppins"/>
                <a:cs typeface="Poppins"/>
                <a:sym typeface="Poppins"/>
              </a:rPr>
              <a:t>sure network speed and data consumption.</a:t>
            </a:r>
          </a:p>
          <a:p>
            <a:pPr algn="l" marL="671362" indent="-335681" lvl="1">
              <a:lnSpc>
                <a:spcPts val="4353"/>
              </a:lnSpc>
              <a:buFont typeface="Arial"/>
              <a:buChar char="•"/>
            </a:pPr>
            <a:r>
              <a:rPr lang="en-US" sz="3109">
                <a:solidFill>
                  <a:srgbClr val="000000"/>
                </a:solidFill>
                <a:latin typeface="Poppins"/>
                <a:ea typeface="Poppins"/>
                <a:cs typeface="Poppins"/>
                <a:sym typeface="Poppins"/>
              </a:rPr>
              <a:t>Identify which applications or devices are consuming the most bandwidth.</a:t>
            </a:r>
          </a:p>
          <a:p>
            <a:pPr algn="l">
              <a:lnSpc>
                <a:spcPts val="4353"/>
              </a:lnSpc>
            </a:pPr>
          </a:p>
          <a:p>
            <a:pPr algn="l">
              <a:lnSpc>
                <a:spcPts val="4353"/>
              </a:lnSpc>
            </a:pPr>
            <a:r>
              <a:rPr lang="en-US" sz="3109">
                <a:solidFill>
                  <a:srgbClr val="000000"/>
                </a:solidFill>
                <a:latin typeface="Poppins"/>
                <a:ea typeface="Poppins"/>
                <a:cs typeface="Poppins"/>
                <a:sym typeface="Poppins"/>
              </a:rPr>
              <a:t>      </a:t>
            </a:r>
            <a:r>
              <a:rPr lang="en-US" sz="3109" b="true">
                <a:solidFill>
                  <a:srgbClr val="000000"/>
                </a:solidFill>
                <a:latin typeface="Poppins Bold"/>
                <a:ea typeface="Poppins Bold"/>
                <a:cs typeface="Poppins Bold"/>
                <a:sym typeface="Poppins Bold"/>
              </a:rPr>
              <a:t>2. </a:t>
            </a:r>
            <a:r>
              <a:rPr lang="en-US" sz="3109" b="true">
                <a:solidFill>
                  <a:srgbClr val="000000"/>
                </a:solidFill>
                <a:latin typeface="Poppins Bold"/>
                <a:ea typeface="Poppins Bold"/>
                <a:cs typeface="Poppins Bold"/>
                <a:sym typeface="Poppins Bold"/>
              </a:rPr>
              <a:t>Latency Issues</a:t>
            </a:r>
          </a:p>
          <a:p>
            <a:pPr algn="l" marL="671362" indent="-335681" lvl="1">
              <a:lnSpc>
                <a:spcPts val="4353"/>
              </a:lnSpc>
              <a:buFont typeface="Arial"/>
              <a:buChar char="•"/>
            </a:pPr>
            <a:r>
              <a:rPr lang="en-US" sz="3109">
                <a:solidFill>
                  <a:srgbClr val="000000"/>
                </a:solidFill>
                <a:latin typeface="Poppins"/>
                <a:ea typeface="Poppins"/>
                <a:cs typeface="Poppins"/>
                <a:sym typeface="Poppins"/>
              </a:rPr>
              <a:t>High </a:t>
            </a:r>
            <a:r>
              <a:rPr lang="en-US" sz="3109">
                <a:solidFill>
                  <a:srgbClr val="000000"/>
                </a:solidFill>
                <a:latin typeface="Poppins"/>
                <a:ea typeface="Poppins"/>
                <a:cs typeface="Poppins"/>
                <a:sym typeface="Poppins"/>
              </a:rPr>
              <a:t>latency leads to slow connections and lag in online activities.</a:t>
            </a:r>
          </a:p>
          <a:p>
            <a:pPr algn="l" marL="671362" indent="-335681" lvl="1">
              <a:lnSpc>
                <a:spcPts val="4353"/>
              </a:lnSpc>
              <a:buFont typeface="Arial"/>
              <a:buChar char="•"/>
            </a:pPr>
            <a:r>
              <a:rPr lang="en-US" sz="3109">
                <a:solidFill>
                  <a:srgbClr val="000000"/>
                </a:solidFill>
                <a:latin typeface="Poppins"/>
                <a:ea typeface="Poppins"/>
                <a:cs typeface="Poppins"/>
                <a:sym typeface="Poppins"/>
              </a:rPr>
              <a:t>Pi</a:t>
            </a:r>
            <a:r>
              <a:rPr lang="en-US" sz="3109">
                <a:solidFill>
                  <a:srgbClr val="000000"/>
                </a:solidFill>
                <a:latin typeface="Poppins"/>
                <a:ea typeface="Poppins"/>
                <a:cs typeface="Poppins"/>
                <a:sym typeface="Poppins"/>
              </a:rPr>
              <a:t>ng tests and traceroute can help locate latency bottlenecks.</a:t>
            </a:r>
          </a:p>
          <a:p>
            <a:pPr algn="l">
              <a:lnSpc>
                <a:spcPts val="4353"/>
              </a:lnSpc>
            </a:pPr>
          </a:p>
          <a:p>
            <a:pPr algn="l">
              <a:lnSpc>
                <a:spcPts val="4353"/>
              </a:lnSpc>
            </a:pPr>
          </a:p>
          <a:p>
            <a:pPr algn="l">
              <a:lnSpc>
                <a:spcPts val="4353"/>
              </a:lnSpc>
              <a:spcBef>
                <a:spcPct val="0"/>
              </a:spcBef>
            </a:pPr>
          </a:p>
        </p:txBody>
      </p:sp>
      <p:sp>
        <p:nvSpPr>
          <p:cNvPr name="Freeform 6" id="6"/>
          <p:cNvSpPr/>
          <p:nvPr/>
        </p:nvSpPr>
        <p:spPr>
          <a:xfrm flipH="false" flipV="false" rot="0">
            <a:off x="16649587" y="111330"/>
            <a:ext cx="2010161" cy="2806062"/>
          </a:xfrm>
          <a:custGeom>
            <a:avLst/>
            <a:gdLst/>
            <a:ahLst/>
            <a:cxnLst/>
            <a:rect r="r" b="b" t="t" l="l"/>
            <a:pathLst>
              <a:path h="2806062" w="2010161">
                <a:moveTo>
                  <a:pt x="0" y="0"/>
                </a:moveTo>
                <a:lnTo>
                  <a:pt x="2010161" y="0"/>
                </a:lnTo>
                <a:lnTo>
                  <a:pt x="2010161" y="2806062"/>
                </a:lnTo>
                <a:lnTo>
                  <a:pt x="0" y="28060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7" id="7"/>
          <p:cNvPicPr>
            <a:picLocks noChangeAspect="true"/>
          </p:cNvPicPr>
          <p:nvPr/>
        </p:nvPicPr>
        <p:blipFill>
          <a:blip r:embed="rId7"/>
          <a:srcRect l="0" t="0" r="0" b="0"/>
          <a:stretch>
            <a:fillRect/>
          </a:stretch>
        </p:blipFill>
        <p:spPr>
          <a:xfrm flipH="false" flipV="false" rot="0">
            <a:off x="16047976" y="2525758"/>
            <a:ext cx="1203221" cy="1513485"/>
          </a:xfrm>
          <a:prstGeom prst="rect">
            <a:avLst/>
          </a:prstGeom>
        </p:spPr>
      </p:pic>
      <p:sp>
        <p:nvSpPr>
          <p:cNvPr name="Freeform 8" id="8"/>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475146" y="7253346"/>
            <a:ext cx="1955881" cy="2730290"/>
          </a:xfrm>
          <a:custGeom>
            <a:avLst/>
            <a:gdLst/>
            <a:ahLst/>
            <a:cxnLst/>
            <a:rect r="r" b="b" t="t" l="l"/>
            <a:pathLst>
              <a:path h="2730290" w="1955881">
                <a:moveTo>
                  <a:pt x="0" y="0"/>
                </a:moveTo>
                <a:lnTo>
                  <a:pt x="1955881" y="0"/>
                </a:lnTo>
                <a:lnTo>
                  <a:pt x="1955881" y="2730290"/>
                </a:lnTo>
                <a:lnTo>
                  <a:pt x="0" y="27302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4" id="4"/>
          <p:cNvPicPr>
            <a:picLocks noChangeAspect="true"/>
          </p:cNvPicPr>
          <p:nvPr/>
        </p:nvPicPr>
        <p:blipFill>
          <a:blip r:embed="rId7"/>
          <a:srcRect l="0" t="0" r="0" b="0"/>
          <a:stretch>
            <a:fillRect/>
          </a:stretch>
        </p:blipFill>
        <p:spPr>
          <a:xfrm flipH="false" flipV="false" rot="0">
            <a:off x="502794" y="5656968"/>
            <a:ext cx="1098588" cy="1381871"/>
          </a:xfrm>
          <a:prstGeom prst="rect">
            <a:avLst/>
          </a:prstGeom>
        </p:spPr>
      </p:pic>
      <p:sp>
        <p:nvSpPr>
          <p:cNvPr name="TextBox 5" id="5"/>
          <p:cNvSpPr txBox="true"/>
          <p:nvPr/>
        </p:nvSpPr>
        <p:spPr>
          <a:xfrm rot="0">
            <a:off x="2220467" y="876300"/>
            <a:ext cx="13847065" cy="8839705"/>
          </a:xfrm>
          <a:prstGeom prst="rect">
            <a:avLst/>
          </a:prstGeom>
        </p:spPr>
        <p:txBody>
          <a:bodyPr anchor="t" rtlCol="false" tIns="0" lIns="0" bIns="0" rIns="0">
            <a:spAutoFit/>
          </a:bodyPr>
          <a:lstStyle/>
          <a:p>
            <a:pPr algn="ctr">
              <a:lnSpc>
                <a:spcPts val="7140"/>
              </a:lnSpc>
            </a:pPr>
            <a:r>
              <a:rPr lang="en-US" sz="5100" b="true">
                <a:solidFill>
                  <a:srgbClr val="000000"/>
                </a:solidFill>
                <a:latin typeface="Poppins Bold"/>
                <a:ea typeface="Poppins Bold"/>
                <a:cs typeface="Poppins Bold"/>
                <a:sym typeface="Poppins Bold"/>
              </a:rPr>
              <a:t>Network Analysis</a:t>
            </a:r>
          </a:p>
          <a:p>
            <a:pPr algn="ctr">
              <a:lnSpc>
                <a:spcPts val="5600"/>
              </a:lnSpc>
            </a:pPr>
          </a:p>
          <a:p>
            <a:pPr algn="l">
              <a:lnSpc>
                <a:spcPts val="4353"/>
              </a:lnSpc>
            </a:pPr>
            <a:r>
              <a:rPr lang="en-US" sz="3109" b="true">
                <a:solidFill>
                  <a:srgbClr val="000000"/>
                </a:solidFill>
                <a:latin typeface="Poppins Bold"/>
                <a:ea typeface="Poppins Bold"/>
                <a:cs typeface="Poppins Bold"/>
                <a:sym typeface="Poppins Bold"/>
              </a:rPr>
              <a:t>     3. Packet Loss</a:t>
            </a:r>
          </a:p>
          <a:p>
            <a:pPr algn="l" marL="671362" indent="-335681" lvl="1">
              <a:lnSpc>
                <a:spcPts val="4353"/>
              </a:lnSpc>
              <a:buFont typeface="Arial"/>
              <a:buChar char="•"/>
            </a:pPr>
            <a:r>
              <a:rPr lang="en-US" sz="3109">
                <a:solidFill>
                  <a:srgbClr val="000000"/>
                </a:solidFill>
                <a:latin typeface="Poppins"/>
                <a:ea typeface="Poppins"/>
                <a:cs typeface="Poppins"/>
                <a:sym typeface="Poppins"/>
              </a:rPr>
              <a:t>Lost data packets indicate unstable connections and potential network issues.</a:t>
            </a:r>
          </a:p>
          <a:p>
            <a:pPr algn="l" marL="671362" indent="-335681" lvl="1">
              <a:lnSpc>
                <a:spcPts val="4353"/>
              </a:lnSpc>
              <a:buFont typeface="Arial"/>
              <a:buChar char="•"/>
            </a:pPr>
            <a:r>
              <a:rPr lang="en-US" sz="3109">
                <a:solidFill>
                  <a:srgbClr val="000000"/>
                </a:solidFill>
                <a:latin typeface="Poppins"/>
                <a:ea typeface="Poppins"/>
                <a:cs typeface="Poppins"/>
                <a:sym typeface="Poppins"/>
              </a:rPr>
              <a:t>High packet loss may be caused by hardware failure or congestion.</a:t>
            </a:r>
          </a:p>
          <a:p>
            <a:pPr algn="l">
              <a:lnSpc>
                <a:spcPts val="4353"/>
              </a:lnSpc>
            </a:pPr>
          </a:p>
          <a:p>
            <a:pPr algn="l">
              <a:lnSpc>
                <a:spcPts val="4353"/>
              </a:lnSpc>
            </a:pPr>
            <a:r>
              <a:rPr lang="en-US" sz="3109">
                <a:solidFill>
                  <a:srgbClr val="000000"/>
                </a:solidFill>
                <a:latin typeface="Poppins"/>
                <a:ea typeface="Poppins"/>
                <a:cs typeface="Poppins"/>
                <a:sym typeface="Poppins"/>
              </a:rPr>
              <a:t>    </a:t>
            </a:r>
            <a:r>
              <a:rPr lang="en-US" sz="3109" b="true">
                <a:solidFill>
                  <a:srgbClr val="000000"/>
                </a:solidFill>
                <a:latin typeface="Poppins Bold"/>
                <a:ea typeface="Poppins Bold"/>
                <a:cs typeface="Poppins Bold"/>
                <a:sym typeface="Poppins Bold"/>
              </a:rPr>
              <a:t>4. </a:t>
            </a:r>
            <a:r>
              <a:rPr lang="en-US" sz="3109" b="true">
                <a:solidFill>
                  <a:srgbClr val="000000"/>
                </a:solidFill>
                <a:latin typeface="Poppins Bold"/>
                <a:ea typeface="Poppins Bold"/>
                <a:cs typeface="Poppins Bold"/>
                <a:sym typeface="Poppins Bold"/>
              </a:rPr>
              <a:t>Network Security</a:t>
            </a:r>
          </a:p>
          <a:p>
            <a:pPr algn="l" marL="671362" indent="-335681" lvl="1">
              <a:lnSpc>
                <a:spcPts val="4353"/>
              </a:lnSpc>
              <a:buFont typeface="Arial"/>
              <a:buChar char="•"/>
            </a:pPr>
            <a:r>
              <a:rPr lang="en-US" sz="3109">
                <a:solidFill>
                  <a:srgbClr val="000000"/>
                </a:solidFill>
                <a:latin typeface="Poppins"/>
                <a:ea typeface="Poppins"/>
                <a:cs typeface="Poppins"/>
                <a:sym typeface="Poppins"/>
              </a:rPr>
              <a:t>Check for unauthorized devices on the network.</a:t>
            </a:r>
          </a:p>
          <a:p>
            <a:pPr algn="l" marL="671362" indent="-335681" lvl="1">
              <a:lnSpc>
                <a:spcPts val="4353"/>
              </a:lnSpc>
              <a:buFont typeface="Arial"/>
              <a:buChar char="•"/>
            </a:pPr>
            <a:r>
              <a:rPr lang="en-US" sz="3109">
                <a:solidFill>
                  <a:srgbClr val="000000"/>
                </a:solidFill>
                <a:latin typeface="Poppins"/>
                <a:ea typeface="Poppins"/>
                <a:cs typeface="Poppins"/>
                <a:sym typeface="Poppins"/>
              </a:rPr>
              <a:t>Scan for potential vulnerabilities, open ports, and firewall misconfigurations.</a:t>
            </a:r>
          </a:p>
          <a:p>
            <a:pPr algn="l">
              <a:lnSpc>
                <a:spcPts val="4353"/>
              </a:lnSpc>
            </a:pPr>
          </a:p>
          <a:p>
            <a:pPr algn="l">
              <a:lnSpc>
                <a:spcPts val="4353"/>
              </a:lnSpc>
            </a:pPr>
          </a:p>
          <a:p>
            <a:pPr algn="l">
              <a:lnSpc>
                <a:spcPts val="4353"/>
              </a:lnSpc>
              <a:spcBef>
                <a:spcPct val="0"/>
              </a:spcBef>
            </a:pPr>
          </a:p>
        </p:txBody>
      </p:sp>
      <p:sp>
        <p:nvSpPr>
          <p:cNvPr name="Freeform 6" id="6"/>
          <p:cNvSpPr/>
          <p:nvPr/>
        </p:nvSpPr>
        <p:spPr>
          <a:xfrm flipH="false" flipV="false" rot="0">
            <a:off x="16649587" y="111330"/>
            <a:ext cx="2010161" cy="2806062"/>
          </a:xfrm>
          <a:custGeom>
            <a:avLst/>
            <a:gdLst/>
            <a:ahLst/>
            <a:cxnLst/>
            <a:rect r="r" b="b" t="t" l="l"/>
            <a:pathLst>
              <a:path h="2806062" w="2010161">
                <a:moveTo>
                  <a:pt x="0" y="0"/>
                </a:moveTo>
                <a:lnTo>
                  <a:pt x="2010161" y="0"/>
                </a:lnTo>
                <a:lnTo>
                  <a:pt x="2010161" y="2806062"/>
                </a:lnTo>
                <a:lnTo>
                  <a:pt x="0" y="28060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7" id="7"/>
          <p:cNvPicPr>
            <a:picLocks noChangeAspect="true"/>
          </p:cNvPicPr>
          <p:nvPr/>
        </p:nvPicPr>
        <p:blipFill>
          <a:blip r:embed="rId7"/>
          <a:srcRect l="0" t="0" r="0" b="0"/>
          <a:stretch>
            <a:fillRect/>
          </a:stretch>
        </p:blipFill>
        <p:spPr>
          <a:xfrm flipH="false" flipV="false" rot="0">
            <a:off x="16047976" y="2525758"/>
            <a:ext cx="1203221" cy="1513485"/>
          </a:xfrm>
          <a:prstGeom prst="rect">
            <a:avLst/>
          </a:prstGeom>
        </p:spPr>
      </p:pic>
      <p:sp>
        <p:nvSpPr>
          <p:cNvPr name="Freeform 8" id="8"/>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607592" y="3661805"/>
            <a:ext cx="22247141" cy="1298716"/>
            <a:chOff x="0" y="0"/>
            <a:chExt cx="5302669" cy="309553"/>
          </a:xfrm>
        </p:grpSpPr>
        <p:sp>
          <p:nvSpPr>
            <p:cNvPr name="Freeform 3" id="3"/>
            <p:cNvSpPr/>
            <p:nvPr/>
          </p:nvSpPr>
          <p:spPr>
            <a:xfrm flipH="false" flipV="false" rot="0">
              <a:off x="0" y="0"/>
              <a:ext cx="5302669" cy="309553"/>
            </a:xfrm>
            <a:custGeom>
              <a:avLst/>
              <a:gdLst/>
              <a:ahLst/>
              <a:cxnLst/>
              <a:rect r="r" b="b" t="t" l="l"/>
              <a:pathLst>
                <a:path h="309553" w="5302669">
                  <a:moveTo>
                    <a:pt x="0" y="0"/>
                  </a:moveTo>
                  <a:lnTo>
                    <a:pt x="5302669" y="0"/>
                  </a:lnTo>
                  <a:lnTo>
                    <a:pt x="5302669" y="309553"/>
                  </a:lnTo>
                  <a:lnTo>
                    <a:pt x="0" y="309553"/>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5302669" cy="34765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pic>
        <p:nvPicPr>
          <p:cNvPr name="Picture 6" id="6"/>
          <p:cNvPicPr>
            <a:picLocks noChangeAspect="true"/>
          </p:cNvPicPr>
          <p:nvPr/>
        </p:nvPicPr>
        <p:blipFill>
          <a:blip r:embed="rId5"/>
          <a:srcRect l="0" t="0" r="0" b="0"/>
          <a:stretch>
            <a:fillRect/>
          </a:stretch>
        </p:blipFill>
        <p:spPr>
          <a:xfrm flipH="false" flipV="false" rot="0">
            <a:off x="1213069" y="1938953"/>
            <a:ext cx="4712027" cy="6119516"/>
          </a:xfrm>
          <a:prstGeom prst="rect">
            <a:avLst/>
          </a:prstGeom>
        </p:spPr>
      </p:pic>
      <p:sp>
        <p:nvSpPr>
          <p:cNvPr name="Freeform 7" id="7"/>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8911349" y="2874571"/>
            <a:ext cx="10112323" cy="787218"/>
          </a:xfrm>
          <a:prstGeom prst="rect">
            <a:avLst/>
          </a:prstGeom>
        </p:spPr>
        <p:txBody>
          <a:bodyPr anchor="t" rtlCol="false" tIns="0" lIns="0" bIns="0" rIns="0">
            <a:spAutoFit/>
          </a:bodyPr>
          <a:lstStyle/>
          <a:p>
            <a:pPr algn="l">
              <a:lnSpc>
                <a:spcPts val="6189"/>
              </a:lnSpc>
            </a:pPr>
            <a:r>
              <a:rPr lang="en-US" sz="5576">
                <a:solidFill>
                  <a:srgbClr val="3428BA"/>
                </a:solidFill>
                <a:latin typeface="Anton"/>
                <a:ea typeface="Anton"/>
                <a:cs typeface="Anton"/>
                <a:sym typeface="Anton"/>
              </a:rPr>
              <a:t>PERFORMANCE METRICS AND TOOLS</a:t>
            </a:r>
          </a:p>
        </p:txBody>
      </p:sp>
      <p:sp>
        <p:nvSpPr>
          <p:cNvPr name="TextBox 9" id="9"/>
          <p:cNvSpPr txBox="true"/>
          <p:nvPr/>
        </p:nvSpPr>
        <p:spPr>
          <a:xfrm rot="0">
            <a:off x="8911349" y="3696589"/>
            <a:ext cx="6700964" cy="1263957"/>
          </a:xfrm>
          <a:prstGeom prst="rect">
            <a:avLst/>
          </a:prstGeom>
        </p:spPr>
        <p:txBody>
          <a:bodyPr anchor="t" rtlCol="false" tIns="0" lIns="0" bIns="0" rIns="0">
            <a:spAutoFit/>
          </a:bodyPr>
          <a:lstStyle/>
          <a:p>
            <a:pPr algn="l">
              <a:lnSpc>
                <a:spcPts val="9894"/>
              </a:lnSpc>
            </a:pPr>
            <a:r>
              <a:rPr lang="en-US" sz="8913">
                <a:solidFill>
                  <a:srgbClr val="FFFFFF"/>
                </a:solidFill>
                <a:latin typeface="Anton"/>
                <a:ea typeface="Anton"/>
                <a:cs typeface="Anton"/>
                <a:sym typeface="Anton"/>
              </a:rPr>
              <a:t>FOR ANALYSIS</a:t>
            </a:r>
          </a:p>
        </p:txBody>
      </p:sp>
    </p:spTree>
  </p:cSld>
  <p:clrMapOvr>
    <a:masterClrMapping/>
  </p:clrMapOvr>
</p:sld>
</file>

<file path=ppt/slides/slide19.xml><?xml version="1.0" encoding="utf-8"?>
<p:sld xmlns:p="http://schemas.openxmlformats.org/presentationml/2006/main" xmlns:a="http://schemas.openxmlformats.org/drawingml/2006/main">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348081" y="3245926"/>
            <a:ext cx="9447467" cy="4254025"/>
          </a:xfrm>
          <a:prstGeom prst="rect">
            <a:avLst/>
          </a:prstGeom>
        </p:spPr>
        <p:txBody>
          <a:bodyPr anchor="t" rtlCol="false" tIns="0" lIns="0" bIns="0" rIns="0">
            <a:spAutoFit/>
          </a:bodyPr>
          <a:lstStyle/>
          <a:p>
            <a:pPr algn="just" marL="582122" indent="-291061" lvl="1">
              <a:lnSpc>
                <a:spcPts val="3774"/>
              </a:lnSpc>
              <a:buFont typeface="Arial"/>
              <a:buChar char="•"/>
            </a:pPr>
            <a:r>
              <a:rPr lang="en-US" sz="2696">
                <a:solidFill>
                  <a:srgbClr val="000000"/>
                </a:solidFill>
                <a:latin typeface="Canva Sans"/>
                <a:ea typeface="Canva Sans"/>
                <a:cs typeface="Canva Sans"/>
                <a:sym typeface="Canva Sans"/>
              </a:rPr>
              <a:t>What is Analytics? Analytics is the process of collecting, processing, and analyzing data to gain insights and make informed decisions. In computer systems, analytics helps track performance, identify issues, and improve efficiency. Importance of Analytics in Computing Helps in monitoring system performance (CPU, RAM, storage, network) Detects errors, crashes, and bottlenecks that slow down operations Aids in predicting future system needs</a:t>
            </a:r>
          </a:p>
        </p:txBody>
      </p:sp>
      <p:sp>
        <p:nvSpPr>
          <p:cNvPr name="TextBox 3" id="3"/>
          <p:cNvSpPr txBox="true"/>
          <p:nvPr/>
        </p:nvSpPr>
        <p:spPr>
          <a:xfrm rot="0">
            <a:off x="449460" y="359634"/>
            <a:ext cx="16661137" cy="936579"/>
          </a:xfrm>
          <a:prstGeom prst="rect">
            <a:avLst/>
          </a:prstGeom>
        </p:spPr>
        <p:txBody>
          <a:bodyPr anchor="t" rtlCol="false" tIns="0" lIns="0" bIns="0" rIns="0">
            <a:spAutoFit/>
          </a:bodyPr>
          <a:lstStyle/>
          <a:p>
            <a:pPr algn="just">
              <a:lnSpc>
                <a:spcPts val="7792"/>
              </a:lnSpc>
            </a:pPr>
            <a:r>
              <a:rPr lang="en-US" b="true" sz="5566">
                <a:solidFill>
                  <a:srgbClr val="000000"/>
                </a:solidFill>
                <a:latin typeface="Canva Sans Bold"/>
                <a:ea typeface="Canva Sans Bold"/>
                <a:cs typeface="Canva Sans Bold"/>
                <a:sym typeface="Canva Sans Bold"/>
              </a:rPr>
              <a:t>What is Analytics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a:off x="4078030" y="2109619"/>
            <a:ext cx="1210781" cy="0"/>
          </a:xfrm>
          <a:prstGeom prst="line">
            <a:avLst/>
          </a:prstGeom>
          <a:ln cap="flat" w="142875">
            <a:gradFill>
              <a:gsLst>
                <a:gs pos="0">
                  <a:srgbClr val="3428BA">
                    <a:alpha val="100000"/>
                  </a:srgbClr>
                </a:gs>
                <a:gs pos="100000">
                  <a:srgbClr val="5FA2DB">
                    <a:alpha val="100000"/>
                  </a:srgbClr>
                </a:gs>
              </a:gsLst>
              <a:lin ang="0"/>
            </a:gradFill>
            <a:prstDash val="solid"/>
            <a:headEnd type="none" len="sm" w="sm"/>
            <a:tailEnd type="none" len="sm" w="sm"/>
          </a:ln>
        </p:spPr>
      </p:sp>
      <p:grpSp>
        <p:nvGrpSpPr>
          <p:cNvPr name="Group 3" id="3"/>
          <p:cNvGrpSpPr/>
          <p:nvPr/>
        </p:nvGrpSpPr>
        <p:grpSpPr>
          <a:xfrm rot="0">
            <a:off x="14268488" y="-276452"/>
            <a:ext cx="5077990" cy="507799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2249748" y="0"/>
            <a:ext cx="5435815" cy="5805239"/>
          </a:xfrm>
          <a:custGeom>
            <a:avLst/>
            <a:gdLst/>
            <a:ahLst/>
            <a:cxnLst/>
            <a:rect r="r" b="b" t="t" l="l"/>
            <a:pathLst>
              <a:path h="5805239" w="5435815">
                <a:moveTo>
                  <a:pt x="0" y="0"/>
                </a:moveTo>
                <a:lnTo>
                  <a:pt x="5435814" y="0"/>
                </a:lnTo>
                <a:lnTo>
                  <a:pt x="5435814" y="5805239"/>
                </a:lnTo>
                <a:lnTo>
                  <a:pt x="0" y="58052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765686" y="447901"/>
            <a:ext cx="9666363" cy="1437004"/>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ea typeface="Anton"/>
                <a:cs typeface="Anton"/>
                <a:sym typeface="Anton"/>
              </a:rPr>
              <a:t>OBJECTIVES:</a:t>
            </a:r>
          </a:p>
        </p:txBody>
      </p:sp>
      <p:sp>
        <p:nvSpPr>
          <p:cNvPr name="TextBox 8" id="8"/>
          <p:cNvSpPr txBox="true"/>
          <p:nvPr/>
        </p:nvSpPr>
        <p:spPr>
          <a:xfrm rot="0">
            <a:off x="479958" y="2004844"/>
            <a:ext cx="12151768" cy="8428722"/>
          </a:xfrm>
          <a:prstGeom prst="rect">
            <a:avLst/>
          </a:prstGeom>
        </p:spPr>
        <p:txBody>
          <a:bodyPr anchor="t" rtlCol="false" tIns="0" lIns="0" bIns="0" rIns="0">
            <a:spAutoFit/>
          </a:bodyPr>
          <a:lstStyle/>
          <a:p>
            <a:pPr algn="l">
              <a:lnSpc>
                <a:spcPts val="4781"/>
              </a:lnSpc>
            </a:pPr>
          </a:p>
          <a:p>
            <a:pPr algn="l" marL="737391" indent="-368696" lvl="1">
              <a:lnSpc>
                <a:spcPts val="4781"/>
              </a:lnSpc>
              <a:buFont typeface="Arial"/>
              <a:buChar char="•"/>
            </a:pPr>
            <a:r>
              <a:rPr lang="en-US" sz="3415">
                <a:solidFill>
                  <a:srgbClr val="000000"/>
                </a:solidFill>
                <a:latin typeface="Poppins"/>
                <a:ea typeface="Poppins"/>
                <a:cs typeface="Poppins"/>
                <a:sym typeface="Poppins"/>
              </a:rPr>
              <a:t>Understand the Fundamentals of Computer System Analysis</a:t>
            </a:r>
          </a:p>
          <a:p>
            <a:pPr algn="l" marL="737391" indent="-368696" lvl="1">
              <a:lnSpc>
                <a:spcPts val="4781"/>
              </a:lnSpc>
              <a:buFont typeface="Arial"/>
              <a:buChar char="•"/>
            </a:pPr>
            <a:r>
              <a:rPr lang="en-US" sz="3415">
                <a:solidFill>
                  <a:srgbClr val="000000"/>
                </a:solidFill>
                <a:latin typeface="Poppins"/>
                <a:ea typeface="Poppins"/>
                <a:cs typeface="Poppins"/>
                <a:sym typeface="Poppins"/>
              </a:rPr>
              <a:t>Identify the Different Types of Analytics</a:t>
            </a:r>
          </a:p>
          <a:p>
            <a:pPr algn="l" marL="737391" indent="-368696" lvl="1">
              <a:lnSpc>
                <a:spcPts val="4781"/>
              </a:lnSpc>
              <a:buFont typeface="Arial"/>
              <a:buChar char="•"/>
            </a:pPr>
            <a:r>
              <a:rPr lang="en-US" sz="3415">
                <a:solidFill>
                  <a:srgbClr val="000000"/>
                </a:solidFill>
                <a:latin typeface="Poppins"/>
                <a:ea typeface="Poppins"/>
                <a:cs typeface="Poppins"/>
                <a:sym typeface="Poppins"/>
              </a:rPr>
              <a:t>Recognize the Key Components of a Computer System to Analyze</a:t>
            </a:r>
          </a:p>
          <a:p>
            <a:pPr algn="l" marL="737391" indent="-368696" lvl="1">
              <a:lnSpc>
                <a:spcPts val="4781"/>
              </a:lnSpc>
              <a:buFont typeface="Arial"/>
              <a:buChar char="•"/>
            </a:pPr>
            <a:r>
              <a:rPr lang="en-US" sz="3415">
                <a:solidFill>
                  <a:srgbClr val="000000"/>
                </a:solidFill>
                <a:latin typeface="Poppins"/>
                <a:ea typeface="Poppins"/>
                <a:cs typeface="Poppins"/>
                <a:sym typeface="Poppins"/>
              </a:rPr>
              <a:t>Evaluate System Performance Using Metrics and Tools</a:t>
            </a:r>
          </a:p>
          <a:p>
            <a:pPr algn="l" marL="737391" indent="-368696" lvl="1">
              <a:lnSpc>
                <a:spcPts val="4781"/>
              </a:lnSpc>
              <a:buFont typeface="Arial"/>
              <a:buChar char="•"/>
            </a:pPr>
            <a:r>
              <a:rPr lang="en-US" sz="3415">
                <a:solidFill>
                  <a:srgbClr val="000000"/>
                </a:solidFill>
                <a:latin typeface="Poppins"/>
                <a:ea typeface="Poppins"/>
                <a:cs typeface="Poppins"/>
                <a:sym typeface="Poppins"/>
              </a:rPr>
              <a:t>Assess Security and Risk Factors in Computer Systems</a:t>
            </a:r>
          </a:p>
          <a:p>
            <a:pPr algn="l" marL="737391" indent="-368696" lvl="1">
              <a:lnSpc>
                <a:spcPts val="4781"/>
              </a:lnSpc>
              <a:buFont typeface="Arial"/>
              <a:buChar char="•"/>
            </a:pPr>
            <a:r>
              <a:rPr lang="en-US" sz="3415">
                <a:solidFill>
                  <a:srgbClr val="000000"/>
                </a:solidFill>
                <a:latin typeface="Poppins"/>
                <a:ea typeface="Poppins"/>
                <a:cs typeface="Poppins"/>
                <a:sym typeface="Poppins"/>
              </a:rPr>
              <a:t>Analyze the Cost and Efficiency of Computer Systems</a:t>
            </a:r>
          </a:p>
          <a:p>
            <a:pPr algn="l" marL="737391" indent="-368696" lvl="1">
              <a:lnSpc>
                <a:spcPts val="4781"/>
              </a:lnSpc>
              <a:buFont typeface="Arial"/>
              <a:buChar char="•"/>
            </a:pPr>
            <a:r>
              <a:rPr lang="en-US" sz="3415">
                <a:solidFill>
                  <a:srgbClr val="000000"/>
                </a:solidFill>
                <a:latin typeface="Poppins"/>
                <a:ea typeface="Poppins"/>
                <a:cs typeface="Poppins"/>
                <a:sym typeface="Poppins"/>
              </a:rPr>
              <a:t>Explore Future Trends in System Analysis</a:t>
            </a:r>
          </a:p>
          <a:p>
            <a:pPr algn="l">
              <a:lnSpc>
                <a:spcPts val="4781"/>
              </a:lnSpc>
              <a:spcBef>
                <a:spcPct val="0"/>
              </a:spcBef>
            </a:pPr>
          </a:p>
        </p:txBody>
      </p:sp>
    </p:spTree>
  </p:cSld>
  <p:clrMapOvr>
    <a:masterClrMapping/>
  </p:clrMapOvr>
</p:sld>
</file>

<file path=ppt/slides/slide20.xml><?xml version="1.0" encoding="utf-8"?>
<p:sld xmlns:p="http://schemas.openxmlformats.org/presentationml/2006/main" xmlns:a="http://schemas.openxmlformats.org/drawingml/2006/main">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085788" y="2873045"/>
            <a:ext cx="9987775" cy="4620279"/>
          </a:xfrm>
          <a:prstGeom prst="rect">
            <a:avLst/>
          </a:prstGeom>
        </p:spPr>
        <p:txBody>
          <a:bodyPr anchor="t" rtlCol="false" tIns="0" lIns="0" bIns="0" rIns="0">
            <a:spAutoFit/>
          </a:bodyPr>
          <a:lstStyle/>
          <a:p>
            <a:pPr algn="just">
              <a:lnSpc>
                <a:spcPts val="2063"/>
              </a:lnSpc>
            </a:pPr>
            <a:r>
              <a:rPr lang="en-US" sz="1474" b="true">
                <a:solidFill>
                  <a:srgbClr val="000000"/>
                </a:solidFill>
                <a:latin typeface="Canva Sans Bold"/>
                <a:ea typeface="Canva Sans Bold"/>
                <a:cs typeface="Canva Sans Bold"/>
                <a:sym typeface="Canva Sans Bold"/>
              </a:rPr>
              <a:t>Types of Analytics Analytics is generally categorized into four main types, each serving a different purpose in analyzing data:</a:t>
            </a:r>
          </a:p>
          <a:p>
            <a:pPr algn="just">
              <a:lnSpc>
                <a:spcPts val="2063"/>
              </a:lnSpc>
            </a:pPr>
          </a:p>
          <a:p>
            <a:pPr algn="just">
              <a:lnSpc>
                <a:spcPts val="2063"/>
              </a:lnSpc>
            </a:pPr>
            <a:r>
              <a:rPr lang="en-US" sz="1474" b="true">
                <a:solidFill>
                  <a:srgbClr val="000000"/>
                </a:solidFill>
                <a:latin typeface="Canva Sans Bold"/>
                <a:ea typeface="Canva Sans Bold"/>
                <a:cs typeface="Canva Sans Bold"/>
                <a:sym typeface="Canva Sans Bold"/>
              </a:rPr>
              <a:t> 1. Descriptive Analytics</a:t>
            </a:r>
            <a:r>
              <a:rPr lang="en-US" sz="1474">
                <a:solidFill>
                  <a:srgbClr val="000000"/>
                </a:solidFill>
                <a:latin typeface="Canva Sans"/>
                <a:ea typeface="Canva Sans"/>
                <a:cs typeface="Canva Sans"/>
                <a:sym typeface="Canva Sans"/>
              </a:rPr>
              <a:t> (What happened?) Focuses on summarizing past data to understand trends and patterns. Example: Checking system logs to see CPU usage over the past week. Tools: Task Manager, Activity Monitor, system logs. </a:t>
            </a:r>
          </a:p>
          <a:p>
            <a:pPr algn="just">
              <a:lnSpc>
                <a:spcPts val="2063"/>
              </a:lnSpc>
            </a:pPr>
          </a:p>
          <a:p>
            <a:pPr algn="just">
              <a:lnSpc>
                <a:spcPts val="2063"/>
              </a:lnSpc>
            </a:pPr>
            <a:r>
              <a:rPr lang="en-US" sz="1474" b="true">
                <a:solidFill>
                  <a:srgbClr val="000000"/>
                </a:solidFill>
                <a:latin typeface="Canva Sans Bold"/>
                <a:ea typeface="Canva Sans Bold"/>
                <a:cs typeface="Canva Sans Bold"/>
                <a:sym typeface="Canva Sans Bold"/>
              </a:rPr>
              <a:t>2. Diagnostic Analytics </a:t>
            </a:r>
            <a:r>
              <a:rPr lang="en-US" sz="1474">
                <a:solidFill>
                  <a:srgbClr val="000000"/>
                </a:solidFill>
                <a:latin typeface="Canva Sans"/>
                <a:ea typeface="Canva Sans"/>
                <a:cs typeface="Canva Sans"/>
                <a:sym typeface="Canva Sans"/>
              </a:rPr>
              <a:t>(Why did it happen?) Identifies the root cause of problems by analyzing patterns and anomalies. Example: Investigating why a computer is running slow by checking for high memory usage or software conflicts. Tools: Event Viewer (Windows), Performance Monitor, debugging tools.</a:t>
            </a:r>
          </a:p>
          <a:p>
            <a:pPr algn="just">
              <a:lnSpc>
                <a:spcPts val="2063"/>
              </a:lnSpc>
            </a:pPr>
          </a:p>
          <a:p>
            <a:pPr algn="just">
              <a:lnSpc>
                <a:spcPts val="2063"/>
              </a:lnSpc>
            </a:pPr>
            <a:r>
              <a:rPr lang="en-US" sz="1474" b="true">
                <a:solidFill>
                  <a:srgbClr val="000000"/>
                </a:solidFill>
                <a:latin typeface="Canva Sans Bold"/>
                <a:ea typeface="Canva Sans Bold"/>
                <a:cs typeface="Canva Sans Bold"/>
                <a:sym typeface="Canva Sans Bold"/>
              </a:rPr>
              <a:t> 3. Predictive Analytics</a:t>
            </a:r>
            <a:r>
              <a:rPr lang="en-US" sz="1474">
                <a:solidFill>
                  <a:srgbClr val="000000"/>
                </a:solidFill>
                <a:latin typeface="Canva Sans"/>
                <a:ea typeface="Canva Sans"/>
                <a:cs typeface="Canva Sans"/>
                <a:sym typeface="Canva Sans"/>
              </a:rPr>
              <a:t> (What might happen in the future?) Uses historical data and AI to forecast potential issues or trends. Example: Predicting when a hard drive will fail based on disk health reports. Tools: Machine learning models, AI-based monitoring (e.g., predictive maintenance software)</a:t>
            </a:r>
            <a:r>
              <a:rPr lang="en-US" sz="1474" b="true">
                <a:solidFill>
                  <a:srgbClr val="000000"/>
                </a:solidFill>
                <a:latin typeface="Canva Sans Bold"/>
                <a:ea typeface="Canva Sans Bold"/>
                <a:cs typeface="Canva Sans Bold"/>
                <a:sym typeface="Canva Sans Bold"/>
              </a:rPr>
              <a:t>. </a:t>
            </a:r>
          </a:p>
          <a:p>
            <a:pPr algn="just">
              <a:lnSpc>
                <a:spcPts val="2063"/>
              </a:lnSpc>
            </a:pPr>
          </a:p>
          <a:p>
            <a:pPr algn="just">
              <a:lnSpc>
                <a:spcPts val="2063"/>
              </a:lnSpc>
            </a:pPr>
            <a:r>
              <a:rPr lang="en-US" b="true" sz="1474">
                <a:solidFill>
                  <a:srgbClr val="000000"/>
                </a:solidFill>
                <a:latin typeface="Canva Sans Bold"/>
                <a:ea typeface="Canva Sans Bold"/>
                <a:cs typeface="Canva Sans Bold"/>
                <a:sym typeface="Canva Sans Bold"/>
              </a:rPr>
              <a:t>4. Prescriptive Analytics</a:t>
            </a:r>
            <a:r>
              <a:rPr lang="en-US" sz="1474">
                <a:solidFill>
                  <a:srgbClr val="000000"/>
                </a:solidFill>
                <a:latin typeface="Canva Sans"/>
                <a:ea typeface="Canva Sans"/>
                <a:cs typeface="Canva Sans"/>
                <a:sym typeface="Canva Sans"/>
              </a:rPr>
              <a:t> (What should be done?) Provides recommendations on how to fix or optimize a system based on analyzed data. Example: Suggesting system upgrades or adjustments to improve performance and prevent failures. Tools: AI-driven optimizers, automated system tuning software.</a:t>
            </a:r>
          </a:p>
        </p:txBody>
      </p:sp>
      <p:sp>
        <p:nvSpPr>
          <p:cNvPr name="TextBox 3" id="3"/>
          <p:cNvSpPr txBox="true"/>
          <p:nvPr/>
        </p:nvSpPr>
        <p:spPr>
          <a:xfrm rot="0">
            <a:off x="167164" y="369159"/>
            <a:ext cx="17538522" cy="827686"/>
          </a:xfrm>
          <a:prstGeom prst="rect">
            <a:avLst/>
          </a:prstGeom>
        </p:spPr>
        <p:txBody>
          <a:bodyPr anchor="t" rtlCol="false" tIns="0" lIns="0" bIns="0" rIns="0">
            <a:spAutoFit/>
          </a:bodyPr>
          <a:lstStyle/>
          <a:p>
            <a:pPr algn="just">
              <a:lnSpc>
                <a:spcPts val="6872"/>
              </a:lnSpc>
            </a:pPr>
            <a:r>
              <a:rPr lang="en-US" b="true" sz="4908">
                <a:solidFill>
                  <a:srgbClr val="000000"/>
                </a:solidFill>
                <a:latin typeface="Canva Sans Bold"/>
                <a:ea typeface="Canva Sans Bold"/>
                <a:cs typeface="Canva Sans Bold"/>
                <a:sym typeface="Canva Sans Bold"/>
              </a:rPr>
              <a:t>Types of analytics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898347" y="4293879"/>
            <a:ext cx="22247141" cy="3988752"/>
            <a:chOff x="0" y="0"/>
            <a:chExt cx="5302669" cy="950730"/>
          </a:xfrm>
        </p:grpSpPr>
        <p:sp>
          <p:nvSpPr>
            <p:cNvPr name="Freeform 3" id="3"/>
            <p:cNvSpPr/>
            <p:nvPr/>
          </p:nvSpPr>
          <p:spPr>
            <a:xfrm flipH="false" flipV="false" rot="0">
              <a:off x="0" y="0"/>
              <a:ext cx="5302669" cy="950730"/>
            </a:xfrm>
            <a:custGeom>
              <a:avLst/>
              <a:gdLst/>
              <a:ahLst/>
              <a:cxnLst/>
              <a:rect r="r" b="b" t="t" l="l"/>
              <a:pathLst>
                <a:path h="950730" w="5302669">
                  <a:moveTo>
                    <a:pt x="0" y="0"/>
                  </a:moveTo>
                  <a:lnTo>
                    <a:pt x="5302669" y="0"/>
                  </a:lnTo>
                  <a:lnTo>
                    <a:pt x="5302669" y="950730"/>
                  </a:lnTo>
                  <a:lnTo>
                    <a:pt x="0" y="950730"/>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5302669" cy="98883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flipV="true">
            <a:off x="7955188" y="3958094"/>
            <a:ext cx="2134301" cy="0"/>
          </a:xfrm>
          <a:prstGeom prst="line">
            <a:avLst/>
          </a:prstGeom>
          <a:ln cap="flat" w="142875">
            <a:gradFill>
              <a:gsLst>
                <a:gs pos="0">
                  <a:srgbClr val="3428BA">
                    <a:alpha val="100000"/>
                  </a:srgbClr>
                </a:gs>
                <a:gs pos="100000">
                  <a:srgbClr val="5FA2DB">
                    <a:alpha val="100000"/>
                  </a:srgbClr>
                </a:gs>
              </a:gsLst>
              <a:lin ang="0"/>
            </a:gradFill>
            <a:prstDash val="solid"/>
            <a:headEnd type="none" len="sm" w="sm"/>
            <a:tailEnd type="none" len="sm" w="sm"/>
          </a:ln>
        </p:spPr>
      </p:sp>
      <p:sp>
        <p:nvSpPr>
          <p:cNvPr name="Freeform 7" id="7"/>
          <p:cNvSpPr/>
          <p:nvPr/>
        </p:nvSpPr>
        <p:spPr>
          <a:xfrm flipH="false" flipV="false" rot="0">
            <a:off x="14329344" y="660436"/>
            <a:ext cx="3518635" cy="3518635"/>
          </a:xfrm>
          <a:custGeom>
            <a:avLst/>
            <a:gdLst/>
            <a:ahLst/>
            <a:cxnLst/>
            <a:rect r="r" b="b" t="t" l="l"/>
            <a:pathLst>
              <a:path h="3518635" w="3518635">
                <a:moveTo>
                  <a:pt x="0" y="0"/>
                </a:moveTo>
                <a:lnTo>
                  <a:pt x="3518635" y="0"/>
                </a:lnTo>
                <a:lnTo>
                  <a:pt x="3518635" y="3518635"/>
                </a:lnTo>
                <a:lnTo>
                  <a:pt x="0" y="35186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028700" y="4637479"/>
            <a:ext cx="8196523" cy="3306390"/>
          </a:xfrm>
          <a:prstGeom prst="rect">
            <a:avLst/>
          </a:prstGeom>
        </p:spPr>
        <p:txBody>
          <a:bodyPr anchor="t" rtlCol="false" tIns="0" lIns="0" bIns="0" rIns="0">
            <a:spAutoFit/>
          </a:bodyPr>
          <a:lstStyle/>
          <a:p>
            <a:pPr algn="l">
              <a:lnSpc>
                <a:spcPts val="5183"/>
              </a:lnSpc>
            </a:pPr>
            <a:r>
              <a:rPr lang="en-US" sz="3702">
                <a:solidFill>
                  <a:srgbClr val="FFFFFF"/>
                </a:solidFill>
                <a:latin typeface="Poppins"/>
                <a:ea typeface="Poppins"/>
                <a:cs typeface="Poppins"/>
                <a:sym typeface="Poppins"/>
              </a:rPr>
              <a:t>A. Identifying System Vulnerabilities</a:t>
            </a:r>
          </a:p>
          <a:p>
            <a:pPr algn="l" marL="799299" indent="-399650" lvl="1">
              <a:lnSpc>
                <a:spcPts val="5183"/>
              </a:lnSpc>
              <a:buFont typeface="Arial"/>
              <a:buChar char="•"/>
            </a:pPr>
            <a:r>
              <a:rPr lang="en-US" sz="3702">
                <a:solidFill>
                  <a:srgbClr val="FFFFFF"/>
                </a:solidFill>
                <a:latin typeface="Poppins"/>
                <a:ea typeface="Poppins"/>
                <a:cs typeface="Poppins"/>
                <a:sym typeface="Poppins"/>
              </a:rPr>
              <a:t>Common Security Threats</a:t>
            </a:r>
          </a:p>
          <a:p>
            <a:pPr algn="l" marL="799299" indent="-399650" lvl="1">
              <a:lnSpc>
                <a:spcPts val="5183"/>
              </a:lnSpc>
              <a:spcBef>
                <a:spcPct val="0"/>
              </a:spcBef>
              <a:buFont typeface="Arial"/>
              <a:buChar char="•"/>
            </a:pPr>
            <a:r>
              <a:rPr lang="en-US" sz="3702">
                <a:solidFill>
                  <a:srgbClr val="FFFFFF"/>
                </a:solidFill>
                <a:latin typeface="Poppins"/>
                <a:ea typeface="Poppins"/>
                <a:cs typeface="Poppins"/>
                <a:sym typeface="Poppins"/>
              </a:rPr>
              <a:t>Importance of System Patches and Updates</a:t>
            </a:r>
          </a:p>
        </p:txBody>
      </p:sp>
      <p:sp>
        <p:nvSpPr>
          <p:cNvPr name="Freeform 9" id="9"/>
          <p:cNvSpPr/>
          <p:nvPr/>
        </p:nvSpPr>
        <p:spPr>
          <a:xfrm flipH="false" flipV="false" rot="0">
            <a:off x="-2897069" y="7034021"/>
            <a:ext cx="5794139" cy="5794139"/>
          </a:xfrm>
          <a:custGeom>
            <a:avLst/>
            <a:gdLst/>
            <a:ahLst/>
            <a:cxnLst/>
            <a:rect r="r" b="b" t="t" l="l"/>
            <a:pathLst>
              <a:path h="5794139" w="5794139">
                <a:moveTo>
                  <a:pt x="0" y="0"/>
                </a:moveTo>
                <a:lnTo>
                  <a:pt x="5794138" y="0"/>
                </a:lnTo>
                <a:lnTo>
                  <a:pt x="5794138" y="5794138"/>
                </a:lnTo>
                <a:lnTo>
                  <a:pt x="0" y="57941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4310818" y="694737"/>
            <a:ext cx="9666363" cy="2925219"/>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ea typeface="Anton"/>
                <a:cs typeface="Anton"/>
                <a:sym typeface="Anton"/>
              </a:rPr>
              <a:t>SECURITY AND RISK ANALYSIS</a:t>
            </a:r>
          </a:p>
        </p:txBody>
      </p:sp>
      <p:sp>
        <p:nvSpPr>
          <p:cNvPr name="TextBox 11" id="11"/>
          <p:cNvSpPr txBox="true"/>
          <p:nvPr/>
        </p:nvSpPr>
        <p:spPr>
          <a:xfrm rot="0">
            <a:off x="9702983" y="4656529"/>
            <a:ext cx="8192091" cy="3193947"/>
          </a:xfrm>
          <a:prstGeom prst="rect">
            <a:avLst/>
          </a:prstGeom>
        </p:spPr>
        <p:txBody>
          <a:bodyPr anchor="t" rtlCol="false" tIns="0" lIns="0" bIns="0" rIns="0">
            <a:spAutoFit/>
          </a:bodyPr>
          <a:lstStyle/>
          <a:p>
            <a:pPr algn="l">
              <a:lnSpc>
                <a:spcPts val="5094"/>
              </a:lnSpc>
            </a:pPr>
            <a:r>
              <a:rPr lang="en-US" sz="3638">
                <a:solidFill>
                  <a:srgbClr val="FFFFFF"/>
                </a:solidFill>
                <a:latin typeface="Poppins"/>
                <a:ea typeface="Poppins"/>
                <a:cs typeface="Poppins"/>
                <a:sym typeface="Poppins"/>
              </a:rPr>
              <a:t>B. Security Analysis Tools</a:t>
            </a:r>
          </a:p>
          <a:p>
            <a:pPr algn="l" marL="785623" indent="-392811" lvl="1">
              <a:lnSpc>
                <a:spcPts val="5094"/>
              </a:lnSpc>
              <a:buFont typeface="Arial"/>
              <a:buChar char="•"/>
            </a:pPr>
            <a:r>
              <a:rPr lang="en-US" sz="3638">
                <a:solidFill>
                  <a:srgbClr val="FFFFFF"/>
                </a:solidFill>
                <a:latin typeface="Poppins"/>
                <a:ea typeface="Poppins"/>
                <a:cs typeface="Poppins"/>
                <a:sym typeface="Poppins"/>
              </a:rPr>
              <a:t>Antivirus and Endpoint Protection Software</a:t>
            </a:r>
          </a:p>
          <a:p>
            <a:pPr algn="l" marL="785623" indent="-392811" lvl="1">
              <a:lnSpc>
                <a:spcPts val="5094"/>
              </a:lnSpc>
              <a:buFont typeface="Arial"/>
              <a:buChar char="•"/>
            </a:pPr>
            <a:r>
              <a:rPr lang="en-US" sz="3638">
                <a:solidFill>
                  <a:srgbClr val="FFFFFF"/>
                </a:solidFill>
                <a:latin typeface="Poppins"/>
                <a:ea typeface="Poppins"/>
                <a:cs typeface="Poppins"/>
                <a:sym typeface="Poppins"/>
              </a:rPr>
              <a:t>Log Monitoring</a:t>
            </a:r>
          </a:p>
          <a:p>
            <a:pPr algn="l" marL="785623" indent="-392811" lvl="1">
              <a:lnSpc>
                <a:spcPts val="5094"/>
              </a:lnSpc>
              <a:spcBef>
                <a:spcPct val="0"/>
              </a:spcBef>
              <a:buFont typeface="Arial"/>
              <a:buChar char="•"/>
            </a:pPr>
            <a:r>
              <a:rPr lang="en-US" sz="3638">
                <a:solidFill>
                  <a:srgbClr val="FFFFFF"/>
                </a:solidFill>
                <a:latin typeface="Poppins"/>
                <a:ea typeface="Poppins"/>
                <a:cs typeface="Poppins"/>
                <a:sym typeface="Poppins"/>
              </a:rPr>
              <a:t>Network Security Scanning</a:t>
            </a:r>
          </a:p>
        </p:txBody>
      </p:sp>
    </p:spTree>
  </p:cSld>
  <p:clrMapOvr>
    <a:masterClrMapping/>
  </p:clrMapOvr>
</p:sld>
</file>

<file path=ppt/slides/slide22.xml><?xml version="1.0" encoding="utf-8"?>
<p:sld xmlns:p="http://schemas.openxmlformats.org/presentationml/2006/main" xmlns:a="http://schemas.openxmlformats.org/drawingml/2006/main">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282768" y="2409718"/>
            <a:ext cx="9722463" cy="5575092"/>
          </a:xfrm>
          <a:prstGeom prst="rect">
            <a:avLst/>
          </a:prstGeom>
        </p:spPr>
        <p:txBody>
          <a:bodyPr anchor="t" rtlCol="false" tIns="0" lIns="0" bIns="0" rIns="0">
            <a:spAutoFit/>
          </a:bodyPr>
          <a:lstStyle/>
          <a:p>
            <a:pPr algn="l">
              <a:lnSpc>
                <a:spcPts val="5042"/>
              </a:lnSpc>
            </a:pPr>
            <a:r>
              <a:rPr lang="en-US" b="true" sz="3602">
                <a:solidFill>
                  <a:srgbClr val="000000"/>
                </a:solidFill>
                <a:latin typeface="Canva Sans Bold"/>
                <a:ea typeface="Canva Sans Bold"/>
                <a:cs typeface="Canva Sans Bold"/>
                <a:sym typeface="Canva Sans Bold"/>
              </a:rPr>
              <a:t>Common Security Threats</a:t>
            </a:r>
          </a:p>
          <a:p>
            <a:pPr algn="just" marL="1095887" indent="-365296" lvl="2">
              <a:lnSpc>
                <a:spcPts val="3553"/>
              </a:lnSpc>
              <a:buFont typeface="Arial"/>
              <a:buChar char="⚬"/>
            </a:pPr>
            <a:r>
              <a:rPr lang="en-US" sz="2537">
                <a:solidFill>
                  <a:srgbClr val="000000"/>
                </a:solidFill>
                <a:latin typeface="Canva Sans"/>
                <a:ea typeface="Canva Sans"/>
                <a:cs typeface="Canva Sans"/>
                <a:sym typeface="Canva Sans"/>
              </a:rPr>
              <a:t>Common security threats, such as malware, unauthorized access, and data breaches, pose significant risks to systems. Malware, including viruses, worms, and ransomware, can compromise systems through various channels, causing data loss or system disruptions. Unauthorized access often results from weak passwords or phishing, allowing attackers to steal or manipulate data. Data breaches occur when sensitive information is accessed or disclosed without authorization, leading to loss of trust and financial consequences.</a:t>
            </a:r>
          </a:p>
        </p:txBody>
      </p:sp>
      <p:sp>
        <p:nvSpPr>
          <p:cNvPr name="TextBox 3" id="3"/>
          <p:cNvSpPr txBox="true"/>
          <p:nvPr/>
        </p:nvSpPr>
        <p:spPr>
          <a:xfrm rot="0">
            <a:off x="167164" y="359634"/>
            <a:ext cx="12749319" cy="936579"/>
          </a:xfrm>
          <a:prstGeom prst="rect">
            <a:avLst/>
          </a:prstGeom>
        </p:spPr>
        <p:txBody>
          <a:bodyPr anchor="t" rtlCol="false" tIns="0" lIns="0" bIns="0" rIns="0">
            <a:spAutoFit/>
          </a:bodyPr>
          <a:lstStyle/>
          <a:p>
            <a:pPr algn="just">
              <a:lnSpc>
                <a:spcPts val="7792"/>
              </a:lnSpc>
            </a:pPr>
            <a:r>
              <a:rPr lang="en-US" b="true" sz="5566">
                <a:solidFill>
                  <a:srgbClr val="000000"/>
                </a:solidFill>
                <a:latin typeface="Canva Sans Bold"/>
                <a:ea typeface="Canva Sans Bold"/>
                <a:cs typeface="Canva Sans Bold"/>
                <a:sym typeface="Canva Sans Bold"/>
              </a:rPr>
              <a:t>A. Identifying System Vulnerabilities</a:t>
            </a:r>
          </a:p>
        </p:txBody>
      </p:sp>
    </p:spTree>
  </p:cSld>
  <p:clrMapOvr>
    <a:masterClrMapping/>
  </p:clrMapOvr>
</p:sld>
</file>

<file path=ppt/slides/slide23.xml><?xml version="1.0" encoding="utf-8"?>
<p:sld xmlns:p="http://schemas.openxmlformats.org/presentationml/2006/main" xmlns:a="http://schemas.openxmlformats.org/drawingml/2006/main">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198185" y="2642209"/>
            <a:ext cx="9891629" cy="4916857"/>
          </a:xfrm>
          <a:prstGeom prst="rect">
            <a:avLst/>
          </a:prstGeom>
        </p:spPr>
        <p:txBody>
          <a:bodyPr anchor="t" rtlCol="false" tIns="0" lIns="0" bIns="0" rIns="0">
            <a:spAutoFit/>
          </a:bodyPr>
          <a:lstStyle/>
          <a:p>
            <a:pPr algn="l">
              <a:lnSpc>
                <a:spcPts val="5617"/>
              </a:lnSpc>
            </a:pPr>
            <a:r>
              <a:rPr lang="en-US" sz="4012" b="true">
                <a:solidFill>
                  <a:srgbClr val="000000"/>
                </a:solidFill>
                <a:latin typeface="Canva Sans Bold"/>
                <a:ea typeface="Canva Sans Bold"/>
                <a:cs typeface="Canva Sans Bold"/>
                <a:sym typeface="Canva Sans Bold"/>
              </a:rPr>
              <a:t>Importance of System Patches and Updates</a:t>
            </a:r>
          </a:p>
          <a:p>
            <a:pPr algn="just" marL="1220715" indent="-406905" lvl="2">
              <a:lnSpc>
                <a:spcPts val="3957"/>
              </a:lnSpc>
              <a:buFont typeface="Arial"/>
              <a:buChar char="⚬"/>
            </a:pPr>
            <a:r>
              <a:rPr lang="en-US" sz="2827">
                <a:solidFill>
                  <a:srgbClr val="000000"/>
                </a:solidFill>
                <a:latin typeface="Canva Sans"/>
                <a:ea typeface="Canva Sans"/>
                <a:cs typeface="Canva Sans"/>
                <a:sym typeface="Canva Sans"/>
              </a:rPr>
              <a:t>To mitigate these risks, regular system patches and updates are crucial as they fix vulnerabilities, enhance system performance, and ensure compliance with security standards. Neglecting updates can leave systems vulnerable to known threats and increase the likelihood of cyberattacks.</a:t>
            </a:r>
            <a:r>
              <a:rPr lang="en-US" sz="2827">
                <a:solidFill>
                  <a:srgbClr val="000000"/>
                </a:solidFill>
                <a:latin typeface="Canva Sans"/>
                <a:ea typeface="Canva Sans"/>
                <a:cs typeface="Canva Sans"/>
                <a:sym typeface="Canva Sans"/>
              </a:rPr>
              <a:t>financial consequences.</a:t>
            </a:r>
          </a:p>
        </p:txBody>
      </p:sp>
      <p:sp>
        <p:nvSpPr>
          <p:cNvPr name="TextBox 3" id="3"/>
          <p:cNvSpPr txBox="true"/>
          <p:nvPr/>
        </p:nvSpPr>
        <p:spPr>
          <a:xfrm rot="0">
            <a:off x="167164" y="359634"/>
            <a:ext cx="12749319" cy="936579"/>
          </a:xfrm>
          <a:prstGeom prst="rect">
            <a:avLst/>
          </a:prstGeom>
        </p:spPr>
        <p:txBody>
          <a:bodyPr anchor="t" rtlCol="false" tIns="0" lIns="0" bIns="0" rIns="0">
            <a:spAutoFit/>
          </a:bodyPr>
          <a:lstStyle/>
          <a:p>
            <a:pPr algn="just">
              <a:lnSpc>
                <a:spcPts val="7792"/>
              </a:lnSpc>
            </a:pPr>
            <a:r>
              <a:rPr lang="en-US" b="true" sz="5566">
                <a:solidFill>
                  <a:srgbClr val="000000"/>
                </a:solidFill>
                <a:latin typeface="Canva Sans Bold"/>
                <a:ea typeface="Canva Sans Bold"/>
                <a:cs typeface="Canva Sans Bold"/>
                <a:sym typeface="Canva Sans Bold"/>
              </a:rPr>
              <a:t>A. Identifying System Vulnerabilities</a:t>
            </a:r>
          </a:p>
        </p:txBody>
      </p:sp>
    </p:spTree>
  </p:cSld>
  <p:clrMapOvr>
    <a:masterClrMapping/>
  </p:clrMapOvr>
</p:sld>
</file>

<file path=ppt/slides/slide24.xml><?xml version="1.0" encoding="utf-8"?>
<p:sld xmlns:p="http://schemas.openxmlformats.org/presentationml/2006/main" xmlns:a="http://schemas.openxmlformats.org/drawingml/2006/main">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297513" y="2351984"/>
            <a:ext cx="9692973" cy="5497308"/>
          </a:xfrm>
          <a:prstGeom prst="rect">
            <a:avLst/>
          </a:prstGeom>
        </p:spPr>
        <p:txBody>
          <a:bodyPr anchor="t" rtlCol="false" tIns="0" lIns="0" bIns="0" rIns="0">
            <a:spAutoFit/>
          </a:bodyPr>
          <a:lstStyle/>
          <a:p>
            <a:pPr algn="l">
              <a:lnSpc>
                <a:spcPts val="5209"/>
              </a:lnSpc>
            </a:pPr>
            <a:r>
              <a:rPr lang="en-US" sz="3721" b="true">
                <a:solidFill>
                  <a:srgbClr val="000000"/>
                </a:solidFill>
                <a:latin typeface="Canva Sans Bold"/>
                <a:ea typeface="Canva Sans Bold"/>
                <a:cs typeface="Canva Sans Bold"/>
                <a:sym typeface="Canva Sans Bold"/>
              </a:rPr>
              <a:t>Antivirus and Endpoint Protection Software</a:t>
            </a:r>
          </a:p>
          <a:p>
            <a:pPr algn="just" marL="1132174" indent="-377391" lvl="2">
              <a:lnSpc>
                <a:spcPts val="3670"/>
              </a:lnSpc>
              <a:buFont typeface="Arial"/>
              <a:buChar char="⚬"/>
            </a:pPr>
            <a:r>
              <a:rPr lang="en-US" sz="2621">
                <a:solidFill>
                  <a:srgbClr val="000000"/>
                </a:solidFill>
                <a:latin typeface="Canva Sans"/>
                <a:ea typeface="Canva Sans"/>
                <a:cs typeface="Canva Sans"/>
                <a:sym typeface="Canva Sans"/>
              </a:rPr>
              <a:t>Antivirus software detects and removes malware from devices, while endpoint protection offers more comprehensive security by monitoring and responding to threats in real time across all devices connected to a network. It includes additional features like firewalls, intrusion detection, and advanced techniques such as behavior analysis and machine learning to protect against emerging malware threats.</a:t>
            </a:r>
          </a:p>
        </p:txBody>
      </p:sp>
      <p:sp>
        <p:nvSpPr>
          <p:cNvPr name="TextBox 3" id="3"/>
          <p:cNvSpPr txBox="true"/>
          <p:nvPr/>
        </p:nvSpPr>
        <p:spPr>
          <a:xfrm rot="0">
            <a:off x="483317" y="359634"/>
            <a:ext cx="12749319" cy="936579"/>
          </a:xfrm>
          <a:prstGeom prst="rect">
            <a:avLst/>
          </a:prstGeom>
        </p:spPr>
        <p:txBody>
          <a:bodyPr anchor="t" rtlCol="false" tIns="0" lIns="0" bIns="0" rIns="0">
            <a:spAutoFit/>
          </a:bodyPr>
          <a:lstStyle/>
          <a:p>
            <a:pPr algn="just">
              <a:lnSpc>
                <a:spcPts val="7792"/>
              </a:lnSpc>
            </a:pPr>
            <a:r>
              <a:rPr lang="en-US" b="true" sz="5566">
                <a:solidFill>
                  <a:srgbClr val="000000"/>
                </a:solidFill>
                <a:latin typeface="Canva Sans Bold"/>
                <a:ea typeface="Canva Sans Bold"/>
                <a:cs typeface="Canva Sans Bold"/>
                <a:sym typeface="Canva Sans Bold"/>
              </a:rPr>
              <a:t>B. Security Analysis Tools</a:t>
            </a:r>
          </a:p>
        </p:txBody>
      </p:sp>
    </p:spTree>
  </p:cSld>
  <p:clrMapOvr>
    <a:masterClrMapping/>
  </p:clrMapOvr>
</p:sld>
</file>

<file path=ppt/slides/slide25.xml><?xml version="1.0" encoding="utf-8"?>
<p:sld xmlns:p="http://schemas.openxmlformats.org/presentationml/2006/main" xmlns:a="http://schemas.openxmlformats.org/drawingml/2006/main">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188250" y="2694426"/>
            <a:ext cx="9911500" cy="4802898"/>
          </a:xfrm>
          <a:prstGeom prst="rect">
            <a:avLst/>
          </a:prstGeom>
        </p:spPr>
        <p:txBody>
          <a:bodyPr anchor="t" rtlCol="false" tIns="0" lIns="0" bIns="0" rIns="0">
            <a:spAutoFit/>
          </a:bodyPr>
          <a:lstStyle/>
          <a:p>
            <a:pPr algn="l">
              <a:lnSpc>
                <a:spcPts val="6946"/>
              </a:lnSpc>
            </a:pPr>
            <a:r>
              <a:rPr lang="en-US" sz="4962" b="true">
                <a:solidFill>
                  <a:srgbClr val="000000"/>
                </a:solidFill>
                <a:latin typeface="Canva Sans Bold"/>
                <a:ea typeface="Canva Sans Bold"/>
                <a:cs typeface="Canva Sans Bold"/>
                <a:sym typeface="Canva Sans Bold"/>
              </a:rPr>
              <a:t>Log Monitoring</a:t>
            </a:r>
          </a:p>
          <a:p>
            <a:pPr algn="just" marL="1215648" indent="-405216" lvl="2">
              <a:lnSpc>
                <a:spcPts val="3941"/>
              </a:lnSpc>
              <a:buFont typeface="Arial"/>
              <a:buChar char="⚬"/>
            </a:pPr>
            <a:r>
              <a:rPr lang="en-US" sz="2815">
                <a:solidFill>
                  <a:srgbClr val="000000"/>
                </a:solidFill>
                <a:latin typeface="Canva Sans"/>
                <a:ea typeface="Canva Sans"/>
                <a:cs typeface="Canva Sans"/>
                <a:sym typeface="Canva Sans"/>
              </a:rPr>
              <a:t>Security Information and Event Management (SIEM) tools like Splunk aggregate and analyze logs from various sources to detect suspicious activities and potential threats in real time. These platforms enable security teams to quickly identify and respond to security incidents, making them crucial for monitoring and securing complex IT environments.</a:t>
            </a:r>
          </a:p>
        </p:txBody>
      </p:sp>
      <p:sp>
        <p:nvSpPr>
          <p:cNvPr name="TextBox 3" id="3"/>
          <p:cNvSpPr txBox="true"/>
          <p:nvPr/>
        </p:nvSpPr>
        <p:spPr>
          <a:xfrm rot="0">
            <a:off x="483317" y="359634"/>
            <a:ext cx="12749319" cy="936579"/>
          </a:xfrm>
          <a:prstGeom prst="rect">
            <a:avLst/>
          </a:prstGeom>
        </p:spPr>
        <p:txBody>
          <a:bodyPr anchor="t" rtlCol="false" tIns="0" lIns="0" bIns="0" rIns="0">
            <a:spAutoFit/>
          </a:bodyPr>
          <a:lstStyle/>
          <a:p>
            <a:pPr algn="just">
              <a:lnSpc>
                <a:spcPts val="7792"/>
              </a:lnSpc>
            </a:pPr>
            <a:r>
              <a:rPr lang="en-US" b="true" sz="5566">
                <a:solidFill>
                  <a:srgbClr val="000000"/>
                </a:solidFill>
                <a:latin typeface="Canva Sans Bold"/>
                <a:ea typeface="Canva Sans Bold"/>
                <a:cs typeface="Canva Sans Bold"/>
                <a:sym typeface="Canva Sans Bold"/>
              </a:rPr>
              <a:t>B. Security Analysis Tools</a:t>
            </a:r>
          </a:p>
        </p:txBody>
      </p:sp>
    </p:spTree>
  </p:cSld>
  <p:clrMapOvr>
    <a:masterClrMapping/>
  </p:clrMapOvr>
</p:sld>
</file>

<file path=ppt/slides/slide26.xml><?xml version="1.0" encoding="utf-8"?>
<p:sld xmlns:p="http://schemas.openxmlformats.org/presentationml/2006/main" xmlns:a="http://schemas.openxmlformats.org/drawingml/2006/main">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188250" y="2694426"/>
            <a:ext cx="9911500" cy="4802898"/>
          </a:xfrm>
          <a:prstGeom prst="rect">
            <a:avLst/>
          </a:prstGeom>
        </p:spPr>
        <p:txBody>
          <a:bodyPr anchor="t" rtlCol="false" tIns="0" lIns="0" bIns="0" rIns="0">
            <a:spAutoFit/>
          </a:bodyPr>
          <a:lstStyle/>
          <a:p>
            <a:pPr algn="l">
              <a:lnSpc>
                <a:spcPts val="6946"/>
              </a:lnSpc>
            </a:pPr>
            <a:r>
              <a:rPr lang="en-US" sz="4962" b="true">
                <a:solidFill>
                  <a:srgbClr val="000000"/>
                </a:solidFill>
                <a:latin typeface="Canva Sans Bold"/>
                <a:ea typeface="Canva Sans Bold"/>
                <a:cs typeface="Canva Sans Bold"/>
                <a:sym typeface="Canva Sans Bold"/>
              </a:rPr>
              <a:t>Network Security Scanning</a:t>
            </a:r>
          </a:p>
          <a:p>
            <a:pPr algn="just" marL="1215648" indent="-405216" lvl="2">
              <a:lnSpc>
                <a:spcPts val="3941"/>
              </a:lnSpc>
              <a:buFont typeface="Arial"/>
              <a:buChar char="⚬"/>
            </a:pPr>
            <a:r>
              <a:rPr lang="en-US" sz="2815">
                <a:solidFill>
                  <a:srgbClr val="000000"/>
                </a:solidFill>
                <a:latin typeface="Canva Sans"/>
                <a:ea typeface="Canva Sans"/>
                <a:cs typeface="Canva Sans"/>
                <a:sym typeface="Canva Sans"/>
              </a:rPr>
              <a:t>Nmap is a network scanning tool that helps administrators discover hosts and services on a network, identifying vulnerable open ports. Nessus, a vulnerability scanning tool, checks for known vulnerabilities and misconfigurations in systems, allowing organizations to address potential security risks before they can be exploited by attackers.</a:t>
            </a:r>
          </a:p>
        </p:txBody>
      </p:sp>
      <p:sp>
        <p:nvSpPr>
          <p:cNvPr name="TextBox 3" id="3"/>
          <p:cNvSpPr txBox="true"/>
          <p:nvPr/>
        </p:nvSpPr>
        <p:spPr>
          <a:xfrm rot="0">
            <a:off x="483317" y="359634"/>
            <a:ext cx="12749319" cy="936579"/>
          </a:xfrm>
          <a:prstGeom prst="rect">
            <a:avLst/>
          </a:prstGeom>
        </p:spPr>
        <p:txBody>
          <a:bodyPr anchor="t" rtlCol="false" tIns="0" lIns="0" bIns="0" rIns="0">
            <a:spAutoFit/>
          </a:bodyPr>
          <a:lstStyle/>
          <a:p>
            <a:pPr algn="just">
              <a:lnSpc>
                <a:spcPts val="7792"/>
              </a:lnSpc>
            </a:pPr>
            <a:r>
              <a:rPr lang="en-US" b="true" sz="5566">
                <a:solidFill>
                  <a:srgbClr val="000000"/>
                </a:solidFill>
                <a:latin typeface="Canva Sans Bold"/>
                <a:ea typeface="Canva Sans Bold"/>
                <a:cs typeface="Canva Sans Bold"/>
                <a:sym typeface="Canva Sans Bold"/>
              </a:rPr>
              <a:t>B. Security Analysis Tools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09697" y="-577187"/>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844045" y="2586129"/>
            <a:ext cx="10827637" cy="1855220"/>
            <a:chOff x="0" y="0"/>
            <a:chExt cx="2580798" cy="442197"/>
          </a:xfrm>
        </p:grpSpPr>
        <p:sp>
          <p:nvSpPr>
            <p:cNvPr name="Freeform 4" id="4"/>
            <p:cNvSpPr/>
            <p:nvPr/>
          </p:nvSpPr>
          <p:spPr>
            <a:xfrm flipH="false" flipV="false" rot="0">
              <a:off x="0" y="0"/>
              <a:ext cx="2580798" cy="442197"/>
            </a:xfrm>
            <a:custGeom>
              <a:avLst/>
              <a:gdLst/>
              <a:ahLst/>
              <a:cxnLst/>
              <a:rect r="r" b="b" t="t" l="l"/>
              <a:pathLst>
                <a:path h="442197" w="2580798">
                  <a:moveTo>
                    <a:pt x="0" y="0"/>
                  </a:moveTo>
                  <a:lnTo>
                    <a:pt x="2580798" y="0"/>
                  </a:lnTo>
                  <a:lnTo>
                    <a:pt x="2580798" y="442197"/>
                  </a:lnTo>
                  <a:lnTo>
                    <a:pt x="0" y="442197"/>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2580798" cy="480297"/>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flipV="true">
            <a:off x="1699065" y="463800"/>
            <a:ext cx="2134301" cy="0"/>
          </a:xfrm>
          <a:prstGeom prst="line">
            <a:avLst/>
          </a:prstGeom>
          <a:ln cap="flat" w="142875">
            <a:gradFill>
              <a:gsLst>
                <a:gs pos="0">
                  <a:srgbClr val="795AC6">
                    <a:alpha val="4500"/>
                  </a:srgbClr>
                </a:gs>
                <a:gs pos="100000">
                  <a:srgbClr val="5540FF">
                    <a:alpha val="100000"/>
                  </a:srgbClr>
                </a:gs>
              </a:gsLst>
              <a:lin ang="0"/>
            </a:gradFill>
            <a:prstDash val="solid"/>
            <a:headEnd type="none" len="sm" w="sm"/>
            <a:tailEnd type="none" len="sm" w="sm"/>
          </a:ln>
        </p:spPr>
      </p:sp>
      <p:sp>
        <p:nvSpPr>
          <p:cNvPr name="TextBox 7" id="7"/>
          <p:cNvSpPr txBox="true"/>
          <p:nvPr/>
        </p:nvSpPr>
        <p:spPr>
          <a:xfrm rot="0">
            <a:off x="236998" y="1007183"/>
            <a:ext cx="13133402" cy="1578945"/>
          </a:xfrm>
          <a:prstGeom prst="rect">
            <a:avLst/>
          </a:prstGeom>
        </p:spPr>
        <p:txBody>
          <a:bodyPr anchor="t" rtlCol="false" tIns="0" lIns="0" bIns="0" rIns="0">
            <a:spAutoFit/>
          </a:bodyPr>
          <a:lstStyle/>
          <a:p>
            <a:pPr algn="l">
              <a:lnSpc>
                <a:spcPts val="11870"/>
              </a:lnSpc>
            </a:pPr>
            <a:r>
              <a:rPr lang="en-US" sz="11752">
                <a:solidFill>
                  <a:srgbClr val="3428BA"/>
                </a:solidFill>
                <a:latin typeface="Anton"/>
                <a:ea typeface="Anton"/>
                <a:cs typeface="Anton"/>
                <a:sym typeface="Anton"/>
              </a:rPr>
              <a:t>COST AND EFFICIENCY</a:t>
            </a:r>
          </a:p>
        </p:txBody>
      </p:sp>
      <p:sp>
        <p:nvSpPr>
          <p:cNvPr name="TextBox 8" id="8"/>
          <p:cNvSpPr txBox="true"/>
          <p:nvPr/>
        </p:nvSpPr>
        <p:spPr>
          <a:xfrm rot="0">
            <a:off x="2766215" y="2862354"/>
            <a:ext cx="6524717" cy="1578945"/>
          </a:xfrm>
          <a:prstGeom prst="rect">
            <a:avLst/>
          </a:prstGeom>
        </p:spPr>
        <p:txBody>
          <a:bodyPr anchor="t" rtlCol="false" tIns="0" lIns="0" bIns="0" rIns="0">
            <a:spAutoFit/>
          </a:bodyPr>
          <a:lstStyle/>
          <a:p>
            <a:pPr algn="l">
              <a:lnSpc>
                <a:spcPts val="11870"/>
              </a:lnSpc>
            </a:pPr>
            <a:r>
              <a:rPr lang="en-US" sz="11752">
                <a:solidFill>
                  <a:srgbClr val="FFFFFF"/>
                </a:solidFill>
                <a:latin typeface="Anton"/>
                <a:ea typeface="Anton"/>
                <a:cs typeface="Anton"/>
                <a:sym typeface="Anton"/>
              </a:rPr>
              <a:t>ANALYSIS</a:t>
            </a:r>
          </a:p>
        </p:txBody>
      </p:sp>
      <p:sp>
        <p:nvSpPr>
          <p:cNvPr name="TextBox 9" id="9"/>
          <p:cNvSpPr txBox="true"/>
          <p:nvPr/>
        </p:nvSpPr>
        <p:spPr>
          <a:xfrm rot="0">
            <a:off x="383930" y="5038725"/>
            <a:ext cx="8907002" cy="3691230"/>
          </a:xfrm>
          <a:prstGeom prst="rect">
            <a:avLst/>
          </a:prstGeom>
        </p:spPr>
        <p:txBody>
          <a:bodyPr anchor="t" rtlCol="false" tIns="0" lIns="0" bIns="0" rIns="0">
            <a:spAutoFit/>
          </a:bodyPr>
          <a:lstStyle/>
          <a:p>
            <a:pPr algn="l">
              <a:lnSpc>
                <a:spcPts val="4929"/>
              </a:lnSpc>
            </a:pPr>
            <a:r>
              <a:rPr lang="en-US" sz="3521">
                <a:solidFill>
                  <a:srgbClr val="000000"/>
                </a:solidFill>
                <a:latin typeface="Poppins"/>
                <a:ea typeface="Poppins"/>
                <a:cs typeface="Poppins"/>
                <a:sym typeface="Poppins"/>
              </a:rPr>
              <a:t>A. Evaluating System Costs</a:t>
            </a:r>
          </a:p>
          <a:p>
            <a:pPr algn="l">
              <a:lnSpc>
                <a:spcPts val="4929"/>
              </a:lnSpc>
            </a:pPr>
          </a:p>
          <a:p>
            <a:pPr algn="l" marL="760275" indent="-380138" lvl="1">
              <a:lnSpc>
                <a:spcPts val="4929"/>
              </a:lnSpc>
              <a:buFont typeface="Arial"/>
              <a:buChar char="•"/>
            </a:pPr>
            <a:r>
              <a:rPr lang="en-US" sz="3521">
                <a:solidFill>
                  <a:srgbClr val="000000"/>
                </a:solidFill>
                <a:latin typeface="Poppins"/>
                <a:ea typeface="Poppins"/>
                <a:cs typeface="Poppins"/>
                <a:sym typeface="Poppins"/>
              </a:rPr>
              <a:t>Upgrading Hardware vs. Maintaining Old Systems</a:t>
            </a:r>
          </a:p>
          <a:p>
            <a:pPr algn="l" marL="760275" indent="-380138" lvl="1">
              <a:lnSpc>
                <a:spcPts val="4929"/>
              </a:lnSpc>
              <a:buFont typeface="Arial"/>
              <a:buChar char="•"/>
            </a:pPr>
            <a:r>
              <a:rPr lang="en-US" sz="3521">
                <a:solidFill>
                  <a:srgbClr val="000000"/>
                </a:solidFill>
                <a:latin typeface="Poppins"/>
                <a:ea typeface="Poppins"/>
                <a:cs typeface="Poppins"/>
                <a:sym typeface="Poppins"/>
              </a:rPr>
              <a:t>Cost-Benefit Analysis of Cloud vs. On-Premises Solutions</a:t>
            </a:r>
          </a:p>
        </p:txBody>
      </p:sp>
      <p:sp>
        <p:nvSpPr>
          <p:cNvPr name="TextBox 10" id="10"/>
          <p:cNvSpPr txBox="true"/>
          <p:nvPr/>
        </p:nvSpPr>
        <p:spPr>
          <a:xfrm rot="0">
            <a:off x="9996195" y="4930467"/>
            <a:ext cx="7968368" cy="3760860"/>
          </a:xfrm>
          <a:prstGeom prst="rect">
            <a:avLst/>
          </a:prstGeom>
        </p:spPr>
        <p:txBody>
          <a:bodyPr anchor="t" rtlCol="false" tIns="0" lIns="0" bIns="0" rIns="0">
            <a:spAutoFit/>
          </a:bodyPr>
          <a:lstStyle/>
          <a:p>
            <a:pPr algn="l">
              <a:lnSpc>
                <a:spcPts val="5025"/>
              </a:lnSpc>
            </a:pPr>
            <a:r>
              <a:rPr lang="en-US" sz="3589">
                <a:solidFill>
                  <a:srgbClr val="000000"/>
                </a:solidFill>
                <a:latin typeface="Poppins"/>
                <a:ea typeface="Poppins"/>
                <a:cs typeface="Poppins"/>
                <a:sym typeface="Poppins"/>
              </a:rPr>
              <a:t>B. Energy Efficiency in Computing</a:t>
            </a:r>
          </a:p>
          <a:p>
            <a:pPr algn="l">
              <a:lnSpc>
                <a:spcPts val="5025"/>
              </a:lnSpc>
            </a:pPr>
          </a:p>
          <a:p>
            <a:pPr algn="l" marL="775036" indent="-387518" lvl="1">
              <a:lnSpc>
                <a:spcPts val="5025"/>
              </a:lnSpc>
              <a:buFont typeface="Arial"/>
              <a:buChar char="•"/>
            </a:pPr>
            <a:r>
              <a:rPr lang="en-US" sz="3589">
                <a:solidFill>
                  <a:srgbClr val="000000"/>
                </a:solidFill>
                <a:latin typeface="Poppins"/>
                <a:ea typeface="Poppins"/>
                <a:cs typeface="Poppins"/>
                <a:sym typeface="Poppins"/>
              </a:rPr>
              <a:t>Power Consumption of Components</a:t>
            </a:r>
          </a:p>
          <a:p>
            <a:pPr algn="l" marL="775036" indent="-387518" lvl="1">
              <a:lnSpc>
                <a:spcPts val="5025"/>
              </a:lnSpc>
              <a:buFont typeface="Arial"/>
              <a:buChar char="•"/>
            </a:pPr>
            <a:r>
              <a:rPr lang="en-US" sz="3589">
                <a:solidFill>
                  <a:srgbClr val="000000"/>
                </a:solidFill>
                <a:latin typeface="Poppins"/>
                <a:ea typeface="Poppins"/>
                <a:cs typeface="Poppins"/>
                <a:sym typeface="Poppins"/>
              </a:rPr>
              <a:t>Sustainable Computing Practices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09697" y="-2498420"/>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844045" y="664896"/>
            <a:ext cx="10827637" cy="1855220"/>
            <a:chOff x="0" y="0"/>
            <a:chExt cx="2580798" cy="442197"/>
          </a:xfrm>
        </p:grpSpPr>
        <p:sp>
          <p:nvSpPr>
            <p:cNvPr name="Freeform 4" id="4"/>
            <p:cNvSpPr/>
            <p:nvPr/>
          </p:nvSpPr>
          <p:spPr>
            <a:xfrm flipH="false" flipV="false" rot="0">
              <a:off x="0" y="0"/>
              <a:ext cx="2580798" cy="442197"/>
            </a:xfrm>
            <a:custGeom>
              <a:avLst/>
              <a:gdLst/>
              <a:ahLst/>
              <a:cxnLst/>
              <a:rect r="r" b="b" t="t" l="l"/>
              <a:pathLst>
                <a:path h="442197" w="2580798">
                  <a:moveTo>
                    <a:pt x="0" y="0"/>
                  </a:moveTo>
                  <a:lnTo>
                    <a:pt x="2580798" y="0"/>
                  </a:lnTo>
                  <a:lnTo>
                    <a:pt x="2580798" y="442197"/>
                  </a:lnTo>
                  <a:lnTo>
                    <a:pt x="0" y="442197"/>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2580798" cy="480297"/>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83930" y="1257658"/>
            <a:ext cx="8599662" cy="774472"/>
          </a:xfrm>
          <a:prstGeom prst="rect">
            <a:avLst/>
          </a:prstGeom>
        </p:spPr>
        <p:txBody>
          <a:bodyPr anchor="t" rtlCol="false" tIns="0" lIns="0" bIns="0" rIns="0">
            <a:spAutoFit/>
          </a:bodyPr>
          <a:lstStyle/>
          <a:p>
            <a:pPr algn="l">
              <a:lnSpc>
                <a:spcPts val="5835"/>
              </a:lnSpc>
            </a:pPr>
            <a:r>
              <a:rPr lang="en-US" sz="5777">
                <a:solidFill>
                  <a:srgbClr val="FFFFFF"/>
                </a:solidFill>
                <a:latin typeface="Anton"/>
                <a:ea typeface="Anton"/>
                <a:cs typeface="Anton"/>
                <a:sym typeface="Anton"/>
              </a:rPr>
              <a:t>A. EVALUATING SYSTEM COSTS</a:t>
            </a:r>
          </a:p>
        </p:txBody>
      </p:sp>
      <p:sp>
        <p:nvSpPr>
          <p:cNvPr name="TextBox 7" id="7"/>
          <p:cNvSpPr txBox="true"/>
          <p:nvPr/>
        </p:nvSpPr>
        <p:spPr>
          <a:xfrm rot="0">
            <a:off x="1547773" y="2793912"/>
            <a:ext cx="15192454" cy="6858536"/>
          </a:xfrm>
          <a:prstGeom prst="rect">
            <a:avLst/>
          </a:prstGeom>
        </p:spPr>
        <p:txBody>
          <a:bodyPr anchor="t" rtlCol="false" tIns="0" lIns="0" bIns="0" rIns="0">
            <a:spAutoFit/>
          </a:bodyPr>
          <a:lstStyle/>
          <a:p>
            <a:pPr algn="l" marL="555856" indent="-277928" lvl="1">
              <a:lnSpc>
                <a:spcPts val="3604"/>
              </a:lnSpc>
              <a:buFont typeface="Arial"/>
              <a:buChar char="•"/>
            </a:pPr>
            <a:r>
              <a:rPr lang="en-US" b="true" sz="2574">
                <a:solidFill>
                  <a:srgbClr val="000000"/>
                </a:solidFill>
                <a:latin typeface="Poppins Bold"/>
                <a:ea typeface="Poppins Bold"/>
                <a:cs typeface="Poppins Bold"/>
                <a:sym typeface="Poppins Bold"/>
              </a:rPr>
              <a:t>Upgrading Hardware vs. Maintaining Old Systems</a:t>
            </a:r>
          </a:p>
          <a:p>
            <a:pPr algn="just" marL="1111712" indent="-370571" lvl="2">
              <a:lnSpc>
                <a:spcPts val="3604"/>
              </a:lnSpc>
              <a:buFont typeface="Arial"/>
              <a:buChar char="⚬"/>
            </a:pPr>
            <a:r>
              <a:rPr lang="en-US" sz="2574">
                <a:solidFill>
                  <a:srgbClr val="000000"/>
                </a:solidFill>
                <a:latin typeface="Poppins"/>
                <a:ea typeface="Poppins"/>
                <a:cs typeface="Poppins"/>
                <a:sym typeface="Poppins"/>
              </a:rPr>
              <a:t>Upgrading hardware involves replacing outdated components with newer, more efficient models to improve system performance and longevity. This can reduce downtime and enhance overall productivity but comes with upfront costs for new equipment and installation. On the other hand, maintaining old systems may be cheaper initially but can lead to inefficiencies, higher maintenance costs, and security vulnerabilities due to outdated components, making it less suitable for supporting modern applications.</a:t>
            </a:r>
          </a:p>
          <a:p>
            <a:pPr algn="l" marL="555856" indent="-277928" lvl="1">
              <a:lnSpc>
                <a:spcPts val="3604"/>
              </a:lnSpc>
              <a:buFont typeface="Arial"/>
              <a:buChar char="•"/>
            </a:pPr>
            <a:r>
              <a:rPr lang="en-US" b="true" sz="2574">
                <a:solidFill>
                  <a:srgbClr val="000000"/>
                </a:solidFill>
                <a:latin typeface="Poppins Bold"/>
                <a:ea typeface="Poppins Bold"/>
                <a:cs typeface="Poppins Bold"/>
                <a:sym typeface="Poppins Bold"/>
              </a:rPr>
              <a:t>Cost-Benefit Analysis of Cloud vs. On-Premises Solutions</a:t>
            </a:r>
          </a:p>
          <a:p>
            <a:pPr algn="l" marL="1111712" indent="-370571" lvl="2">
              <a:lnSpc>
                <a:spcPts val="3604"/>
              </a:lnSpc>
              <a:buFont typeface="Arial"/>
              <a:buChar char="⚬"/>
            </a:pPr>
            <a:r>
              <a:rPr lang="en-US" sz="2574">
                <a:solidFill>
                  <a:srgbClr val="000000"/>
                </a:solidFill>
                <a:latin typeface="Poppins"/>
                <a:ea typeface="Poppins"/>
                <a:cs typeface="Poppins"/>
                <a:sym typeface="Poppins"/>
              </a:rPr>
              <a:t>Cloud solutions offer flexibility and scalability, with businesses paying only for what they use while outsourcing hardware, security, and maintenance to the provider. However, ongoing subscription fees and data privacy concerns can be drawbacks. In contrast, on-premises solutions provide full control over data and security but involve higher upfront costs and ongoing expenses for maintenance, upgrades, and personnel, offering less flexibility compared to cloud services.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09697" y="-2498420"/>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844045" y="664896"/>
            <a:ext cx="12651592" cy="1855220"/>
            <a:chOff x="0" y="0"/>
            <a:chExt cx="3015543" cy="442197"/>
          </a:xfrm>
        </p:grpSpPr>
        <p:sp>
          <p:nvSpPr>
            <p:cNvPr name="Freeform 4" id="4"/>
            <p:cNvSpPr/>
            <p:nvPr/>
          </p:nvSpPr>
          <p:spPr>
            <a:xfrm flipH="false" flipV="false" rot="0">
              <a:off x="0" y="0"/>
              <a:ext cx="3015543" cy="442197"/>
            </a:xfrm>
            <a:custGeom>
              <a:avLst/>
              <a:gdLst/>
              <a:ahLst/>
              <a:cxnLst/>
              <a:rect r="r" b="b" t="t" l="l"/>
              <a:pathLst>
                <a:path h="442197" w="3015543">
                  <a:moveTo>
                    <a:pt x="0" y="0"/>
                  </a:moveTo>
                  <a:lnTo>
                    <a:pt x="3015543" y="0"/>
                  </a:lnTo>
                  <a:lnTo>
                    <a:pt x="3015543" y="442197"/>
                  </a:lnTo>
                  <a:lnTo>
                    <a:pt x="0" y="442197"/>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3015543" cy="480297"/>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83930" y="1257658"/>
            <a:ext cx="9961549" cy="774472"/>
          </a:xfrm>
          <a:prstGeom prst="rect">
            <a:avLst/>
          </a:prstGeom>
        </p:spPr>
        <p:txBody>
          <a:bodyPr anchor="t" rtlCol="false" tIns="0" lIns="0" bIns="0" rIns="0">
            <a:spAutoFit/>
          </a:bodyPr>
          <a:lstStyle/>
          <a:p>
            <a:pPr algn="l">
              <a:lnSpc>
                <a:spcPts val="5835"/>
              </a:lnSpc>
            </a:pPr>
            <a:r>
              <a:rPr lang="en-US" sz="5777">
                <a:solidFill>
                  <a:srgbClr val="FFFFFF"/>
                </a:solidFill>
                <a:latin typeface="Anton"/>
                <a:ea typeface="Anton"/>
                <a:cs typeface="Anton"/>
                <a:sym typeface="Anton"/>
              </a:rPr>
              <a:t>B. ENERGY EFFICIENCY IN COMPUTING</a:t>
            </a:r>
          </a:p>
        </p:txBody>
      </p:sp>
      <p:sp>
        <p:nvSpPr>
          <p:cNvPr name="TextBox 7" id="7"/>
          <p:cNvSpPr txBox="true"/>
          <p:nvPr/>
        </p:nvSpPr>
        <p:spPr>
          <a:xfrm rot="0">
            <a:off x="1547773" y="2774862"/>
            <a:ext cx="16221595" cy="6849550"/>
          </a:xfrm>
          <a:prstGeom prst="rect">
            <a:avLst/>
          </a:prstGeom>
        </p:spPr>
        <p:txBody>
          <a:bodyPr anchor="t" rtlCol="false" tIns="0" lIns="0" bIns="0" rIns="0">
            <a:spAutoFit/>
          </a:bodyPr>
          <a:lstStyle/>
          <a:p>
            <a:pPr algn="l" marL="593510" indent="-296755" lvl="1">
              <a:lnSpc>
                <a:spcPts val="3848"/>
              </a:lnSpc>
              <a:buFont typeface="Arial"/>
              <a:buChar char="•"/>
            </a:pPr>
            <a:r>
              <a:rPr lang="en-US" b="true" sz="2749">
                <a:solidFill>
                  <a:srgbClr val="000000"/>
                </a:solidFill>
                <a:latin typeface="Poppins Bold"/>
                <a:ea typeface="Poppins Bold"/>
                <a:cs typeface="Poppins Bold"/>
                <a:sym typeface="Poppins Bold"/>
              </a:rPr>
              <a:t>Power Consumption of Components</a:t>
            </a:r>
          </a:p>
          <a:p>
            <a:pPr algn="just" marL="1187020" indent="-395673" lvl="2">
              <a:lnSpc>
                <a:spcPts val="3848"/>
              </a:lnSpc>
              <a:buFont typeface="Arial"/>
              <a:buChar char="⚬"/>
            </a:pPr>
            <a:r>
              <a:rPr lang="en-US" sz="2749">
                <a:solidFill>
                  <a:srgbClr val="000000"/>
                </a:solidFill>
                <a:latin typeface="Poppins"/>
                <a:ea typeface="Poppins"/>
                <a:cs typeface="Poppins"/>
                <a:sym typeface="Poppins"/>
              </a:rPr>
              <a:t>The power consumption of computing components, such as processors, storage devices, and network equipment, significantly impacts operational costs. These components consume energy based on their performance, cooling needs, and usage patterns. By opting for energy-efficient hardware, such as low-power processors and solid-state drives (SSDs), organizations can reduce their energy costs and support broader sustainability goals.</a:t>
            </a:r>
          </a:p>
          <a:p>
            <a:pPr algn="l" marL="593510" indent="-296755" lvl="1">
              <a:lnSpc>
                <a:spcPts val="3848"/>
              </a:lnSpc>
              <a:buFont typeface="Arial"/>
              <a:buChar char="•"/>
            </a:pPr>
            <a:r>
              <a:rPr lang="en-US" b="true" sz="2749">
                <a:solidFill>
                  <a:srgbClr val="000000"/>
                </a:solidFill>
                <a:latin typeface="Poppins Bold"/>
                <a:ea typeface="Poppins Bold"/>
                <a:cs typeface="Poppins Bold"/>
                <a:sym typeface="Poppins Bold"/>
              </a:rPr>
              <a:t>Sustainable Computing Practices</a:t>
            </a:r>
          </a:p>
          <a:p>
            <a:pPr algn="l" marL="1187020" indent="-395673" lvl="2">
              <a:lnSpc>
                <a:spcPts val="3848"/>
              </a:lnSpc>
              <a:buFont typeface="Arial"/>
              <a:buChar char="⚬"/>
            </a:pPr>
            <a:r>
              <a:rPr lang="en-US" sz="2749">
                <a:solidFill>
                  <a:srgbClr val="000000"/>
                </a:solidFill>
                <a:latin typeface="Poppins"/>
                <a:ea typeface="Poppins"/>
                <a:cs typeface="Poppins"/>
                <a:sym typeface="Poppins"/>
              </a:rPr>
              <a:t>Sustainable computing practices focus on minimizing the environmental impact of IT operations. This includes adopting energy-efficient devices, virtualizing servers, and improving data center cooling to reduce energy use. Other practices, like recycling old hardware and reducing e-waste, also contribute to sustainability efforts. Many organizations are now prioritizing these strategies to lower their carbon footprint and fulfill corporate social responsibility objectives.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784864" y="4847745"/>
            <a:ext cx="2947693" cy="4114800"/>
          </a:xfrm>
          <a:custGeom>
            <a:avLst/>
            <a:gdLst/>
            <a:ahLst/>
            <a:cxnLst/>
            <a:rect r="r" b="b" t="t" l="l"/>
            <a:pathLst>
              <a:path h="4114800" w="2947693">
                <a:moveTo>
                  <a:pt x="0" y="0"/>
                </a:moveTo>
                <a:lnTo>
                  <a:pt x="2947693" y="0"/>
                </a:lnTo>
                <a:lnTo>
                  <a:pt x="2947693"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4" id="4"/>
          <p:cNvPicPr>
            <a:picLocks noChangeAspect="true"/>
          </p:cNvPicPr>
          <p:nvPr/>
        </p:nvPicPr>
        <p:blipFill>
          <a:blip r:embed="rId7"/>
          <a:srcRect l="0" t="0" r="0" b="0"/>
          <a:stretch>
            <a:fillRect/>
          </a:stretch>
        </p:blipFill>
        <p:spPr>
          <a:xfrm flipH="false" flipV="false" rot="0">
            <a:off x="1355315" y="4303831"/>
            <a:ext cx="1098588" cy="1381871"/>
          </a:xfrm>
          <a:prstGeom prst="rect">
            <a:avLst/>
          </a:prstGeom>
        </p:spPr>
      </p:pic>
      <p:sp>
        <p:nvSpPr>
          <p:cNvPr name="AutoShape 5" id="5"/>
          <p:cNvSpPr/>
          <p:nvPr/>
        </p:nvSpPr>
        <p:spPr>
          <a:xfrm flipV="true">
            <a:off x="7955188" y="3958094"/>
            <a:ext cx="2134301" cy="0"/>
          </a:xfrm>
          <a:prstGeom prst="line">
            <a:avLst/>
          </a:prstGeom>
          <a:ln cap="flat" w="142875">
            <a:gradFill>
              <a:gsLst>
                <a:gs pos="0">
                  <a:srgbClr val="3428BA">
                    <a:alpha val="100000"/>
                  </a:srgbClr>
                </a:gs>
                <a:gs pos="100000">
                  <a:srgbClr val="5FA2DB">
                    <a:alpha val="100000"/>
                  </a:srgbClr>
                </a:gs>
              </a:gsLst>
              <a:lin ang="0"/>
            </a:gradFill>
            <a:prstDash val="solid"/>
            <a:headEnd type="none" len="sm" w="sm"/>
            <a:tailEnd type="none" len="sm" w="sm"/>
          </a:ln>
        </p:spPr>
      </p:sp>
      <p:sp>
        <p:nvSpPr>
          <p:cNvPr name="TextBox 6" id="6"/>
          <p:cNvSpPr txBox="true"/>
          <p:nvPr/>
        </p:nvSpPr>
        <p:spPr>
          <a:xfrm rot="0">
            <a:off x="2512395" y="369937"/>
            <a:ext cx="13263211" cy="2925219"/>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ea typeface="Anton"/>
                <a:cs typeface="Anton"/>
                <a:sym typeface="Anton"/>
              </a:rPr>
              <a:t>INTRODUCTION TO COMPUTER SYSTEM ANALYSIS</a:t>
            </a:r>
          </a:p>
        </p:txBody>
      </p:sp>
      <p:sp>
        <p:nvSpPr>
          <p:cNvPr name="TextBox 7" id="7"/>
          <p:cNvSpPr txBox="true"/>
          <p:nvPr/>
        </p:nvSpPr>
        <p:spPr>
          <a:xfrm rot="0">
            <a:off x="5652202" y="5260461"/>
            <a:ext cx="7293362" cy="3997839"/>
          </a:xfrm>
          <a:prstGeom prst="rect">
            <a:avLst/>
          </a:prstGeom>
        </p:spPr>
        <p:txBody>
          <a:bodyPr anchor="t" rtlCol="false" tIns="0" lIns="0" bIns="0" rIns="0">
            <a:spAutoFit/>
          </a:bodyPr>
          <a:lstStyle/>
          <a:p>
            <a:pPr algn="ctr">
              <a:lnSpc>
                <a:spcPts val="4018"/>
              </a:lnSpc>
              <a:spcBef>
                <a:spcPct val="0"/>
              </a:spcBef>
            </a:pPr>
            <a:r>
              <a:rPr lang="en-US" sz="2870">
                <a:solidFill>
                  <a:srgbClr val="000000"/>
                </a:solidFill>
                <a:latin typeface="Poppins"/>
                <a:ea typeface="Poppins"/>
                <a:cs typeface="Poppins"/>
                <a:sym typeface="Poppins"/>
              </a:rPr>
              <a:t>Computer System Analysis is the process of evaluating the components, performance, and overall efficiency of a computer system. This includes examining both hardware (CPU, RAM, storage, etc.) and software (operating system, applications, network settings) to ensure optimal functionality.</a:t>
            </a:r>
          </a:p>
        </p:txBody>
      </p:sp>
      <p:sp>
        <p:nvSpPr>
          <p:cNvPr name="Freeform 8" id="8"/>
          <p:cNvSpPr/>
          <p:nvPr/>
        </p:nvSpPr>
        <p:spPr>
          <a:xfrm flipH="false" flipV="false" rot="0">
            <a:off x="14673897" y="2244875"/>
            <a:ext cx="2947693" cy="4114800"/>
          </a:xfrm>
          <a:custGeom>
            <a:avLst/>
            <a:gdLst/>
            <a:ahLst/>
            <a:cxnLst/>
            <a:rect r="r" b="b" t="t" l="l"/>
            <a:pathLst>
              <a:path h="4114800" w="2947693">
                <a:moveTo>
                  <a:pt x="0" y="0"/>
                </a:moveTo>
                <a:lnTo>
                  <a:pt x="2947693" y="0"/>
                </a:lnTo>
                <a:lnTo>
                  <a:pt x="2947693"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9" id="9"/>
          <p:cNvPicPr>
            <a:picLocks noChangeAspect="true"/>
          </p:cNvPicPr>
          <p:nvPr/>
        </p:nvPicPr>
        <p:blipFill>
          <a:blip r:embed="rId7"/>
          <a:srcRect l="0" t="0" r="0" b="0"/>
          <a:stretch>
            <a:fillRect/>
          </a:stretch>
        </p:blipFill>
        <p:spPr>
          <a:xfrm flipH="false" flipV="false" rot="0">
            <a:off x="15685338" y="5391660"/>
            <a:ext cx="1203221" cy="1513485"/>
          </a:xfrm>
          <a:prstGeom prst="rect">
            <a:avLst/>
          </a:prstGeom>
        </p:spPr>
      </p:pic>
      <p:sp>
        <p:nvSpPr>
          <p:cNvPr name="Freeform 10" id="10"/>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alphaModFix amt="79000"/>
          </a:blip>
          <a:srcRect l="0" t="0" r="0" b="0"/>
          <a:stretch>
            <a:fillRect/>
          </a:stretch>
        </p:blipFill>
        <p:spPr>
          <a:xfrm flipH="false" flipV="false" rot="0">
            <a:off x="1279153" y="1913509"/>
            <a:ext cx="7287857" cy="2441432"/>
          </a:xfrm>
          <a:prstGeom prst="rect">
            <a:avLst/>
          </a:prstGeom>
        </p:spPr>
      </p:pic>
      <p:sp>
        <p:nvSpPr>
          <p:cNvPr name="AutoShape 3" id="3"/>
          <p:cNvSpPr/>
          <p:nvPr/>
        </p:nvSpPr>
        <p:spPr>
          <a:xfrm>
            <a:off x="8778064" y="3609059"/>
            <a:ext cx="1210781" cy="0"/>
          </a:xfrm>
          <a:prstGeom prst="line">
            <a:avLst/>
          </a:prstGeom>
          <a:ln cap="flat" w="142875">
            <a:gradFill>
              <a:gsLst>
                <a:gs pos="0">
                  <a:srgbClr val="3428BA">
                    <a:alpha val="100000"/>
                  </a:srgbClr>
                </a:gs>
                <a:gs pos="100000">
                  <a:srgbClr val="5FA2DB">
                    <a:alpha val="100000"/>
                  </a:srgbClr>
                </a:gs>
              </a:gsLst>
              <a:lin ang="0"/>
            </a:gradFill>
            <a:prstDash val="solid"/>
            <a:headEnd type="none" len="sm" w="sm"/>
            <a:tailEnd type="none" len="sm" w="sm"/>
          </a:ln>
        </p:spPr>
      </p:sp>
      <p:grpSp>
        <p:nvGrpSpPr>
          <p:cNvPr name="Group 4" id="4"/>
          <p:cNvGrpSpPr/>
          <p:nvPr/>
        </p:nvGrpSpPr>
        <p:grpSpPr>
          <a:xfrm rot="0">
            <a:off x="14268488" y="-276452"/>
            <a:ext cx="5077990" cy="507799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1382286" y="1247365"/>
            <a:ext cx="5435815" cy="5805239"/>
          </a:xfrm>
          <a:custGeom>
            <a:avLst/>
            <a:gdLst/>
            <a:ahLst/>
            <a:cxnLst/>
            <a:rect r="r" b="b" t="t" l="l"/>
            <a:pathLst>
              <a:path h="5805239" w="5435815">
                <a:moveTo>
                  <a:pt x="0" y="0"/>
                </a:moveTo>
                <a:lnTo>
                  <a:pt x="5435814" y="0"/>
                </a:lnTo>
                <a:lnTo>
                  <a:pt x="5435814" y="5805239"/>
                </a:lnTo>
                <a:lnTo>
                  <a:pt x="0" y="58052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2295612" y="2100618"/>
            <a:ext cx="9666363" cy="2925219"/>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ea typeface="Anton"/>
                <a:cs typeface="Anton"/>
                <a:sym typeface="Anton"/>
              </a:rPr>
              <a:t>FUTURE TRENDS IN SYSTEM ANALYSIS</a:t>
            </a:r>
          </a:p>
        </p:txBody>
      </p:sp>
      <p:sp>
        <p:nvSpPr>
          <p:cNvPr name="Freeform 9" id="9"/>
          <p:cNvSpPr/>
          <p:nvPr/>
        </p:nvSpPr>
        <p:spPr>
          <a:xfrm flipH="false" flipV="false" rot="0">
            <a:off x="3858617" y="8318867"/>
            <a:ext cx="438826" cy="438826"/>
          </a:xfrm>
          <a:custGeom>
            <a:avLst/>
            <a:gdLst/>
            <a:ahLst/>
            <a:cxnLst/>
            <a:rect r="r" b="b" t="t" l="l"/>
            <a:pathLst>
              <a:path h="438826" w="438826">
                <a:moveTo>
                  <a:pt x="0" y="0"/>
                </a:moveTo>
                <a:lnTo>
                  <a:pt x="438826" y="0"/>
                </a:lnTo>
                <a:lnTo>
                  <a:pt x="438826" y="438825"/>
                </a:lnTo>
                <a:lnTo>
                  <a:pt x="0" y="4388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09697" y="-2498420"/>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844045" y="664896"/>
            <a:ext cx="12651592" cy="1855220"/>
            <a:chOff x="0" y="0"/>
            <a:chExt cx="3015543" cy="442197"/>
          </a:xfrm>
        </p:grpSpPr>
        <p:sp>
          <p:nvSpPr>
            <p:cNvPr name="Freeform 4" id="4"/>
            <p:cNvSpPr/>
            <p:nvPr/>
          </p:nvSpPr>
          <p:spPr>
            <a:xfrm flipH="false" flipV="false" rot="0">
              <a:off x="0" y="0"/>
              <a:ext cx="3015543" cy="442197"/>
            </a:xfrm>
            <a:custGeom>
              <a:avLst/>
              <a:gdLst/>
              <a:ahLst/>
              <a:cxnLst/>
              <a:rect r="r" b="b" t="t" l="l"/>
              <a:pathLst>
                <a:path h="442197" w="3015543">
                  <a:moveTo>
                    <a:pt x="0" y="0"/>
                  </a:moveTo>
                  <a:lnTo>
                    <a:pt x="3015543" y="0"/>
                  </a:lnTo>
                  <a:lnTo>
                    <a:pt x="3015543" y="442197"/>
                  </a:lnTo>
                  <a:lnTo>
                    <a:pt x="0" y="442197"/>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3015543" cy="480297"/>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83930" y="1238608"/>
            <a:ext cx="9768708" cy="662296"/>
          </a:xfrm>
          <a:prstGeom prst="rect">
            <a:avLst/>
          </a:prstGeom>
        </p:spPr>
        <p:txBody>
          <a:bodyPr anchor="t" rtlCol="false" tIns="0" lIns="0" bIns="0" rIns="0">
            <a:spAutoFit/>
          </a:bodyPr>
          <a:lstStyle/>
          <a:p>
            <a:pPr algn="l">
              <a:lnSpc>
                <a:spcPts val="4964"/>
              </a:lnSpc>
            </a:pPr>
            <a:r>
              <a:rPr lang="en-US" sz="4915">
                <a:solidFill>
                  <a:srgbClr val="FFFFFF"/>
                </a:solidFill>
                <a:latin typeface="Anton"/>
                <a:ea typeface="Anton"/>
                <a:cs typeface="Anton"/>
                <a:sym typeface="Anton"/>
              </a:rPr>
              <a:t>EMERGING TECHNOLOGIES &amp; AUTOMATION</a:t>
            </a:r>
          </a:p>
        </p:txBody>
      </p:sp>
      <p:sp>
        <p:nvSpPr>
          <p:cNvPr name="TextBox 7" id="7"/>
          <p:cNvSpPr txBox="true"/>
          <p:nvPr/>
        </p:nvSpPr>
        <p:spPr>
          <a:xfrm rot="0">
            <a:off x="1288236" y="2832567"/>
            <a:ext cx="16240241" cy="7371404"/>
          </a:xfrm>
          <a:prstGeom prst="rect">
            <a:avLst/>
          </a:prstGeom>
        </p:spPr>
        <p:txBody>
          <a:bodyPr anchor="t" rtlCol="false" tIns="0" lIns="0" bIns="0" rIns="0">
            <a:spAutoFit/>
          </a:bodyPr>
          <a:lstStyle/>
          <a:p>
            <a:pPr algn="l">
              <a:lnSpc>
                <a:spcPts val="4695"/>
              </a:lnSpc>
            </a:pPr>
            <a:r>
              <a:rPr lang="en-US" sz="3353" b="true">
                <a:solidFill>
                  <a:srgbClr val="000000"/>
                </a:solidFill>
                <a:latin typeface="Poppins Bold"/>
                <a:ea typeface="Poppins Bold"/>
                <a:cs typeface="Poppins Bold"/>
                <a:sym typeface="Poppins Bold"/>
              </a:rPr>
              <a:t>AI &amp; Machine Learning</a:t>
            </a:r>
          </a:p>
          <a:p>
            <a:pPr algn="l">
              <a:lnSpc>
                <a:spcPts val="4695"/>
              </a:lnSpc>
            </a:pPr>
          </a:p>
          <a:p>
            <a:pPr algn="l">
              <a:lnSpc>
                <a:spcPts val="4096"/>
              </a:lnSpc>
            </a:pPr>
            <a:r>
              <a:rPr lang="en-US" sz="2925" b="true">
                <a:solidFill>
                  <a:srgbClr val="000000"/>
                </a:solidFill>
                <a:latin typeface="Poppins Bold"/>
                <a:ea typeface="Poppins Bold"/>
                <a:cs typeface="Poppins Bold"/>
                <a:sym typeface="Poppins Bold"/>
              </a:rPr>
              <a:t>Predictive Maintenance:</a:t>
            </a:r>
          </a:p>
          <a:p>
            <a:pPr algn="l" marL="631674" indent="-315837" lvl="1">
              <a:lnSpc>
                <a:spcPts val="4096"/>
              </a:lnSpc>
              <a:buFont typeface="Arial"/>
              <a:buChar char="•"/>
            </a:pPr>
            <a:r>
              <a:rPr lang="en-US" sz="2925">
                <a:solidFill>
                  <a:srgbClr val="000000"/>
                </a:solidFill>
                <a:latin typeface="Poppins"/>
                <a:ea typeface="Poppins"/>
                <a:cs typeface="Poppins"/>
                <a:sym typeface="Poppins"/>
              </a:rPr>
              <a:t>Description: Uses historical data to forecast and prevent potential system failures.</a:t>
            </a:r>
          </a:p>
          <a:p>
            <a:pPr algn="l" marL="631674" indent="-315837" lvl="1">
              <a:lnSpc>
                <a:spcPts val="4096"/>
              </a:lnSpc>
              <a:buFont typeface="Arial"/>
              <a:buChar char="•"/>
            </a:pPr>
            <a:r>
              <a:rPr lang="en-US" sz="2925">
                <a:solidFill>
                  <a:srgbClr val="000000"/>
                </a:solidFill>
                <a:latin typeface="Poppins"/>
                <a:ea typeface="Poppins"/>
                <a:cs typeface="Poppins"/>
                <a:sym typeface="Poppins"/>
              </a:rPr>
              <a:t>Example: Splunk IT Service Intelligence employs machine learning to predict downtimes before they occur.</a:t>
            </a:r>
          </a:p>
          <a:p>
            <a:pPr algn="l">
              <a:lnSpc>
                <a:spcPts val="4096"/>
              </a:lnSpc>
            </a:pPr>
          </a:p>
          <a:p>
            <a:pPr algn="l">
              <a:lnSpc>
                <a:spcPts val="4096"/>
              </a:lnSpc>
            </a:pPr>
            <a:r>
              <a:rPr lang="en-US" sz="2925" b="true">
                <a:solidFill>
                  <a:srgbClr val="000000"/>
                </a:solidFill>
                <a:latin typeface="Poppins Bold"/>
                <a:ea typeface="Poppins Bold"/>
                <a:cs typeface="Poppins Bold"/>
                <a:sym typeface="Poppins Bold"/>
              </a:rPr>
              <a:t>Anomaly Detection:</a:t>
            </a:r>
          </a:p>
          <a:p>
            <a:pPr algn="l" marL="631674" indent="-315837" lvl="1">
              <a:lnSpc>
                <a:spcPts val="4096"/>
              </a:lnSpc>
              <a:buFont typeface="Arial"/>
              <a:buChar char="•"/>
            </a:pPr>
            <a:r>
              <a:rPr lang="en-US" sz="2925">
                <a:solidFill>
                  <a:srgbClr val="000000"/>
                </a:solidFill>
                <a:latin typeface="Poppins"/>
                <a:ea typeface="Poppins"/>
                <a:cs typeface="Poppins"/>
                <a:sym typeface="Poppins"/>
              </a:rPr>
              <a:t>Description: Automatically identifies unusual patterns in system performance that may indicate problems.</a:t>
            </a:r>
          </a:p>
          <a:p>
            <a:pPr algn="l" marL="631674" indent="-315837" lvl="1">
              <a:lnSpc>
                <a:spcPts val="4096"/>
              </a:lnSpc>
              <a:buFont typeface="Arial"/>
              <a:buChar char="•"/>
            </a:pPr>
            <a:r>
              <a:rPr lang="en-US" sz="2925">
                <a:solidFill>
                  <a:srgbClr val="000000"/>
                </a:solidFill>
                <a:latin typeface="Poppins"/>
                <a:ea typeface="Poppins"/>
                <a:cs typeface="Poppins"/>
                <a:sym typeface="Poppins"/>
              </a:rPr>
              <a:t>Example: IBM Watson Analytics detects irregularities in performance metrics to alert administrators.</a:t>
            </a:r>
          </a:p>
          <a:p>
            <a:pPr algn="l">
              <a:lnSpc>
                <a:spcPts val="4096"/>
              </a:lnSpc>
            </a:pPr>
          </a:p>
          <a:p>
            <a:pPr algn="l" marL="1263347" indent="-421116" lvl="2">
              <a:lnSpc>
                <a:spcPts val="4096"/>
              </a:lnSpc>
              <a:buFont typeface="Arial"/>
              <a:buChar char="⚬"/>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09697" y="-2498420"/>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844045" y="664896"/>
            <a:ext cx="12651592" cy="1855220"/>
            <a:chOff x="0" y="0"/>
            <a:chExt cx="3015543" cy="442197"/>
          </a:xfrm>
        </p:grpSpPr>
        <p:sp>
          <p:nvSpPr>
            <p:cNvPr name="Freeform 4" id="4"/>
            <p:cNvSpPr/>
            <p:nvPr/>
          </p:nvSpPr>
          <p:spPr>
            <a:xfrm flipH="false" flipV="false" rot="0">
              <a:off x="0" y="0"/>
              <a:ext cx="3015543" cy="442197"/>
            </a:xfrm>
            <a:custGeom>
              <a:avLst/>
              <a:gdLst/>
              <a:ahLst/>
              <a:cxnLst/>
              <a:rect r="r" b="b" t="t" l="l"/>
              <a:pathLst>
                <a:path h="442197" w="3015543">
                  <a:moveTo>
                    <a:pt x="0" y="0"/>
                  </a:moveTo>
                  <a:lnTo>
                    <a:pt x="3015543" y="0"/>
                  </a:lnTo>
                  <a:lnTo>
                    <a:pt x="3015543" y="442197"/>
                  </a:lnTo>
                  <a:lnTo>
                    <a:pt x="0" y="442197"/>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3015543" cy="480297"/>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83930" y="1238608"/>
            <a:ext cx="12074322" cy="640473"/>
          </a:xfrm>
          <a:prstGeom prst="rect">
            <a:avLst/>
          </a:prstGeom>
        </p:spPr>
        <p:txBody>
          <a:bodyPr anchor="t" rtlCol="false" tIns="0" lIns="0" bIns="0" rIns="0">
            <a:spAutoFit/>
          </a:bodyPr>
          <a:lstStyle/>
          <a:p>
            <a:pPr algn="l">
              <a:lnSpc>
                <a:spcPts val="4819"/>
              </a:lnSpc>
            </a:pPr>
            <a:r>
              <a:rPr lang="en-US" sz="4771">
                <a:solidFill>
                  <a:srgbClr val="FFFFFF"/>
                </a:solidFill>
                <a:latin typeface="Anton"/>
                <a:ea typeface="Anton"/>
                <a:cs typeface="Anton"/>
                <a:sym typeface="Anton"/>
              </a:rPr>
              <a:t>EMERGING TECHNOLOGIES &amp; AUTOMATION</a:t>
            </a:r>
          </a:p>
        </p:txBody>
      </p:sp>
      <p:sp>
        <p:nvSpPr>
          <p:cNvPr name="TextBox 7" id="7"/>
          <p:cNvSpPr txBox="true"/>
          <p:nvPr/>
        </p:nvSpPr>
        <p:spPr>
          <a:xfrm rot="0">
            <a:off x="1547773" y="2755812"/>
            <a:ext cx="16022451" cy="7510358"/>
          </a:xfrm>
          <a:prstGeom prst="rect">
            <a:avLst/>
          </a:prstGeom>
        </p:spPr>
        <p:txBody>
          <a:bodyPr anchor="t" rtlCol="false" tIns="0" lIns="0" bIns="0" rIns="0">
            <a:spAutoFit/>
          </a:bodyPr>
          <a:lstStyle/>
          <a:p>
            <a:pPr algn="l">
              <a:lnSpc>
                <a:spcPts val="4748"/>
              </a:lnSpc>
            </a:pPr>
            <a:r>
              <a:rPr lang="en-US" sz="3391" b="true">
                <a:solidFill>
                  <a:srgbClr val="000000"/>
                </a:solidFill>
                <a:latin typeface="Poppins Bold"/>
                <a:ea typeface="Poppins Bold"/>
                <a:cs typeface="Poppins Bold"/>
                <a:sym typeface="Poppins Bold"/>
              </a:rPr>
              <a:t>AI &amp; Machine Learning</a:t>
            </a:r>
          </a:p>
          <a:p>
            <a:pPr algn="l">
              <a:lnSpc>
                <a:spcPts val="4748"/>
              </a:lnSpc>
            </a:pPr>
          </a:p>
          <a:p>
            <a:pPr algn="l">
              <a:lnSpc>
                <a:spcPts val="4188"/>
              </a:lnSpc>
            </a:pPr>
            <a:r>
              <a:rPr lang="en-US" sz="2991" b="true">
                <a:solidFill>
                  <a:srgbClr val="000000"/>
                </a:solidFill>
                <a:latin typeface="Poppins Bold"/>
                <a:ea typeface="Poppins Bold"/>
                <a:cs typeface="Poppins Bold"/>
                <a:sym typeface="Poppins Bold"/>
              </a:rPr>
              <a:t>Self-Healing Systems:</a:t>
            </a:r>
          </a:p>
          <a:p>
            <a:pPr algn="l" marL="645895" indent="-322947" lvl="1">
              <a:lnSpc>
                <a:spcPts val="4188"/>
              </a:lnSpc>
              <a:buFont typeface="Arial"/>
              <a:buChar char="•"/>
            </a:pPr>
            <a:r>
              <a:rPr lang="en-US" sz="2991">
                <a:solidFill>
                  <a:srgbClr val="000000"/>
                </a:solidFill>
                <a:latin typeface="Poppins"/>
                <a:ea typeface="Poppins"/>
                <a:cs typeface="Poppins"/>
                <a:sym typeface="Poppins"/>
              </a:rPr>
              <a:t>Description: Systems automatically resolve issues without human intervention, maintaining optimal performance.</a:t>
            </a:r>
          </a:p>
          <a:p>
            <a:pPr algn="l" marL="645895" indent="-322947" lvl="1">
              <a:lnSpc>
                <a:spcPts val="4188"/>
              </a:lnSpc>
              <a:buFont typeface="Arial"/>
              <a:buChar char="•"/>
            </a:pPr>
            <a:r>
              <a:rPr lang="en-US" sz="2991">
                <a:solidFill>
                  <a:srgbClr val="000000"/>
                </a:solidFill>
                <a:latin typeface="Poppins"/>
                <a:ea typeface="Poppins"/>
                <a:cs typeface="Poppins"/>
                <a:sym typeface="Poppins"/>
              </a:rPr>
              <a:t>Example: Kubernetes restarts failed containers and scales resources automatically using its Horizontal Pod Autoscaler.</a:t>
            </a:r>
          </a:p>
          <a:p>
            <a:pPr algn="l">
              <a:lnSpc>
                <a:spcPts val="4188"/>
              </a:lnSpc>
            </a:pPr>
          </a:p>
          <a:p>
            <a:pPr algn="l">
              <a:lnSpc>
                <a:spcPts val="4188"/>
              </a:lnSpc>
            </a:pPr>
            <a:r>
              <a:rPr lang="en-US" sz="2991" b="true">
                <a:solidFill>
                  <a:srgbClr val="000000"/>
                </a:solidFill>
                <a:latin typeface="Poppins Bold"/>
                <a:ea typeface="Poppins Bold"/>
                <a:cs typeface="Poppins Bold"/>
                <a:sym typeface="Poppins Bold"/>
              </a:rPr>
              <a:t>Automated Tuning:</a:t>
            </a:r>
          </a:p>
          <a:p>
            <a:pPr algn="l" marL="645895" indent="-322947" lvl="1">
              <a:lnSpc>
                <a:spcPts val="4188"/>
              </a:lnSpc>
              <a:buFont typeface="Arial"/>
              <a:buChar char="•"/>
            </a:pPr>
            <a:r>
              <a:rPr lang="en-US" sz="2991">
                <a:solidFill>
                  <a:srgbClr val="000000"/>
                </a:solidFill>
                <a:latin typeface="Poppins"/>
                <a:ea typeface="Poppins"/>
                <a:cs typeface="Poppins"/>
                <a:sym typeface="Poppins"/>
              </a:rPr>
              <a:t>Description: Dynamically adjusts system parameters based on workload demands in real time.</a:t>
            </a:r>
          </a:p>
          <a:p>
            <a:pPr algn="l" marL="645895" indent="-322947" lvl="1">
              <a:lnSpc>
                <a:spcPts val="4188"/>
              </a:lnSpc>
              <a:buFont typeface="Arial"/>
              <a:buChar char="•"/>
            </a:pPr>
            <a:r>
              <a:rPr lang="en-US" sz="2991">
                <a:solidFill>
                  <a:srgbClr val="000000"/>
                </a:solidFill>
                <a:latin typeface="Poppins"/>
                <a:ea typeface="Poppins"/>
                <a:cs typeface="Poppins"/>
                <a:sym typeface="Poppins"/>
              </a:rPr>
              <a:t>Example: Dynatrace’s Davis engine fine-tunes settings to optimize resource allocation during peak usage.</a:t>
            </a:r>
          </a:p>
          <a:p>
            <a:pPr algn="l" marL="1291789" indent="-430596" lvl="2">
              <a:lnSpc>
                <a:spcPts val="4188"/>
              </a:lnSpc>
              <a:buFont typeface="Arial"/>
              <a:buChar char="⚬"/>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09697" y="-2498420"/>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844045" y="664896"/>
            <a:ext cx="12651592" cy="1855220"/>
            <a:chOff x="0" y="0"/>
            <a:chExt cx="3015543" cy="442197"/>
          </a:xfrm>
        </p:grpSpPr>
        <p:sp>
          <p:nvSpPr>
            <p:cNvPr name="Freeform 4" id="4"/>
            <p:cNvSpPr/>
            <p:nvPr/>
          </p:nvSpPr>
          <p:spPr>
            <a:xfrm flipH="false" flipV="false" rot="0">
              <a:off x="0" y="0"/>
              <a:ext cx="3015543" cy="442197"/>
            </a:xfrm>
            <a:custGeom>
              <a:avLst/>
              <a:gdLst/>
              <a:ahLst/>
              <a:cxnLst/>
              <a:rect r="r" b="b" t="t" l="l"/>
              <a:pathLst>
                <a:path h="442197" w="3015543">
                  <a:moveTo>
                    <a:pt x="0" y="0"/>
                  </a:moveTo>
                  <a:lnTo>
                    <a:pt x="3015543" y="0"/>
                  </a:lnTo>
                  <a:lnTo>
                    <a:pt x="3015543" y="442197"/>
                  </a:lnTo>
                  <a:lnTo>
                    <a:pt x="0" y="442197"/>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3015543" cy="480297"/>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468727" y="1309747"/>
            <a:ext cx="11597883" cy="651243"/>
          </a:xfrm>
          <a:prstGeom prst="rect">
            <a:avLst/>
          </a:prstGeom>
        </p:spPr>
        <p:txBody>
          <a:bodyPr anchor="t" rtlCol="false" tIns="0" lIns="0" bIns="0" rIns="0">
            <a:spAutoFit/>
          </a:bodyPr>
          <a:lstStyle/>
          <a:p>
            <a:pPr algn="l">
              <a:lnSpc>
                <a:spcPts val="4932"/>
              </a:lnSpc>
            </a:pPr>
            <a:r>
              <a:rPr lang="en-US" sz="4883">
                <a:solidFill>
                  <a:srgbClr val="FFFFFF"/>
                </a:solidFill>
                <a:latin typeface="Anton"/>
                <a:ea typeface="Anton"/>
                <a:cs typeface="Anton"/>
                <a:sym typeface="Anton"/>
              </a:rPr>
              <a:t>CLOUD, EDGE, &amp; IOT INTEGRATION</a:t>
            </a:r>
          </a:p>
        </p:txBody>
      </p:sp>
      <p:sp>
        <p:nvSpPr>
          <p:cNvPr name="TextBox 7" id="7"/>
          <p:cNvSpPr txBox="true"/>
          <p:nvPr/>
        </p:nvSpPr>
        <p:spPr>
          <a:xfrm rot="0">
            <a:off x="1378178" y="3022058"/>
            <a:ext cx="16431581" cy="6763707"/>
          </a:xfrm>
          <a:prstGeom prst="rect">
            <a:avLst/>
          </a:prstGeom>
        </p:spPr>
        <p:txBody>
          <a:bodyPr anchor="t" rtlCol="false" tIns="0" lIns="0" bIns="0" rIns="0">
            <a:spAutoFit/>
          </a:bodyPr>
          <a:lstStyle/>
          <a:p>
            <a:pPr algn="l">
              <a:lnSpc>
                <a:spcPts val="3376"/>
              </a:lnSpc>
            </a:pPr>
            <a:r>
              <a:rPr lang="en-US" sz="2412" b="true">
                <a:solidFill>
                  <a:srgbClr val="000000"/>
                </a:solidFill>
                <a:latin typeface="Poppins Bold"/>
                <a:ea typeface="Poppins Bold"/>
                <a:cs typeface="Poppins Bold"/>
                <a:sym typeface="Poppins Bold"/>
              </a:rPr>
              <a:t>Cloud Computing:</a:t>
            </a:r>
          </a:p>
          <a:p>
            <a:pPr algn="l" marL="520777" indent="-260388" lvl="1">
              <a:lnSpc>
                <a:spcPts val="3376"/>
              </a:lnSpc>
              <a:buFont typeface="Arial"/>
              <a:buChar char="•"/>
            </a:pPr>
            <a:r>
              <a:rPr lang="en-US" sz="2412">
                <a:solidFill>
                  <a:srgbClr val="000000"/>
                </a:solidFill>
                <a:latin typeface="Poppins"/>
                <a:ea typeface="Poppins"/>
                <a:cs typeface="Poppins"/>
                <a:sym typeface="Poppins"/>
              </a:rPr>
              <a:t>Description: Centralizes performance monitoring on scalable, cloud-based platforms for real-time insights.</a:t>
            </a:r>
          </a:p>
          <a:p>
            <a:pPr algn="l" marL="520777" indent="-260388" lvl="1">
              <a:lnSpc>
                <a:spcPts val="3376"/>
              </a:lnSpc>
              <a:buFont typeface="Arial"/>
              <a:buChar char="•"/>
            </a:pPr>
            <a:r>
              <a:rPr lang="en-US" sz="2412">
                <a:solidFill>
                  <a:srgbClr val="000000"/>
                </a:solidFill>
                <a:latin typeface="Poppins"/>
                <a:ea typeface="Poppins"/>
                <a:cs typeface="Poppins"/>
                <a:sym typeface="Poppins"/>
              </a:rPr>
              <a:t>Example: AWS CloudWatch provides comprehensive monitoring for distributed applications hosted on the cloud.</a:t>
            </a:r>
          </a:p>
          <a:p>
            <a:pPr algn="l">
              <a:lnSpc>
                <a:spcPts val="3376"/>
              </a:lnSpc>
            </a:pPr>
          </a:p>
          <a:p>
            <a:pPr algn="l">
              <a:lnSpc>
                <a:spcPts val="3376"/>
              </a:lnSpc>
            </a:pPr>
            <a:r>
              <a:rPr lang="en-US" sz="2412" b="true">
                <a:solidFill>
                  <a:srgbClr val="000000"/>
                </a:solidFill>
                <a:latin typeface="Poppins Bold"/>
                <a:ea typeface="Poppins Bold"/>
                <a:cs typeface="Poppins Bold"/>
                <a:sym typeface="Poppins Bold"/>
              </a:rPr>
              <a:t>Edge Computing:</a:t>
            </a:r>
          </a:p>
          <a:p>
            <a:pPr algn="l" marL="520777" indent="-260388" lvl="1">
              <a:lnSpc>
                <a:spcPts val="3376"/>
              </a:lnSpc>
              <a:buFont typeface="Arial"/>
              <a:buChar char="•"/>
            </a:pPr>
            <a:r>
              <a:rPr lang="en-US" sz="2412">
                <a:solidFill>
                  <a:srgbClr val="000000"/>
                </a:solidFill>
                <a:latin typeface="Poppins"/>
                <a:ea typeface="Poppins"/>
                <a:cs typeface="Poppins"/>
                <a:sym typeface="Poppins"/>
              </a:rPr>
              <a:t>Description: Processes data locally to reduce latency and improve real-time decision-making.</a:t>
            </a:r>
          </a:p>
          <a:p>
            <a:pPr algn="l" marL="520777" indent="-260388" lvl="1">
              <a:lnSpc>
                <a:spcPts val="3376"/>
              </a:lnSpc>
              <a:buFont typeface="Arial"/>
              <a:buChar char="•"/>
            </a:pPr>
            <a:r>
              <a:rPr lang="en-US" sz="2412">
                <a:solidFill>
                  <a:srgbClr val="000000"/>
                </a:solidFill>
                <a:latin typeface="Poppins"/>
                <a:ea typeface="Poppins"/>
                <a:cs typeface="Poppins"/>
                <a:sym typeface="Poppins"/>
              </a:rPr>
              <a:t>Example: Cisco’s edge computing solutions process critical data at the source, ensuring faster responses.</a:t>
            </a:r>
          </a:p>
          <a:p>
            <a:pPr algn="l">
              <a:lnSpc>
                <a:spcPts val="3376"/>
              </a:lnSpc>
            </a:pPr>
          </a:p>
          <a:p>
            <a:pPr algn="l">
              <a:lnSpc>
                <a:spcPts val="3376"/>
              </a:lnSpc>
            </a:pPr>
            <a:r>
              <a:rPr lang="en-US" sz="2412" b="true">
                <a:solidFill>
                  <a:srgbClr val="000000"/>
                </a:solidFill>
                <a:latin typeface="Poppins Bold"/>
                <a:ea typeface="Poppins Bold"/>
                <a:cs typeface="Poppins Bold"/>
                <a:sym typeface="Poppins Bold"/>
              </a:rPr>
              <a:t>IoT Integration:</a:t>
            </a:r>
          </a:p>
          <a:p>
            <a:pPr algn="l" marL="520777" indent="-260388" lvl="1">
              <a:lnSpc>
                <a:spcPts val="3376"/>
              </a:lnSpc>
              <a:buFont typeface="Arial"/>
              <a:buChar char="•"/>
            </a:pPr>
            <a:r>
              <a:rPr lang="en-US" sz="2412">
                <a:solidFill>
                  <a:srgbClr val="000000"/>
                </a:solidFill>
                <a:latin typeface="Poppins"/>
                <a:ea typeface="Poppins"/>
                <a:cs typeface="Poppins"/>
                <a:sym typeface="Poppins"/>
              </a:rPr>
              <a:t>Description: Connects smart devices to continuously collect performance data across environments.</a:t>
            </a:r>
          </a:p>
          <a:p>
            <a:pPr algn="l" marL="520777" indent="-260388" lvl="1">
              <a:lnSpc>
                <a:spcPts val="3376"/>
              </a:lnSpc>
              <a:buFont typeface="Arial"/>
              <a:buChar char="•"/>
            </a:pPr>
            <a:r>
              <a:rPr lang="en-US" sz="2412">
                <a:solidFill>
                  <a:srgbClr val="000000"/>
                </a:solidFill>
                <a:latin typeface="Poppins"/>
                <a:ea typeface="Poppins"/>
                <a:cs typeface="Poppins"/>
                <a:sym typeface="Poppins"/>
              </a:rPr>
              <a:t>Example: Siemens MindSphere uses IoT sensors in industrial equipment to monitor operational health and optimize performance.</a:t>
            </a:r>
          </a:p>
          <a:p>
            <a:pPr algn="l" marL="1041553" indent="-347184" lvl="2">
              <a:lnSpc>
                <a:spcPts val="3376"/>
              </a:lnSpc>
              <a:buFont typeface="Arial"/>
              <a:buChar char="⚬"/>
            </a:pP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09697" y="-2498420"/>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844045" y="664896"/>
            <a:ext cx="12651592" cy="1855220"/>
            <a:chOff x="0" y="0"/>
            <a:chExt cx="3015543" cy="442197"/>
          </a:xfrm>
        </p:grpSpPr>
        <p:sp>
          <p:nvSpPr>
            <p:cNvPr name="Freeform 4" id="4"/>
            <p:cNvSpPr/>
            <p:nvPr/>
          </p:nvSpPr>
          <p:spPr>
            <a:xfrm flipH="false" flipV="false" rot="0">
              <a:off x="0" y="0"/>
              <a:ext cx="3015543" cy="442197"/>
            </a:xfrm>
            <a:custGeom>
              <a:avLst/>
              <a:gdLst/>
              <a:ahLst/>
              <a:cxnLst/>
              <a:rect r="r" b="b" t="t" l="l"/>
              <a:pathLst>
                <a:path h="442197" w="3015543">
                  <a:moveTo>
                    <a:pt x="0" y="0"/>
                  </a:moveTo>
                  <a:lnTo>
                    <a:pt x="3015543" y="0"/>
                  </a:lnTo>
                  <a:lnTo>
                    <a:pt x="3015543" y="442197"/>
                  </a:lnTo>
                  <a:lnTo>
                    <a:pt x="0" y="442197"/>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3015543" cy="480297"/>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83930" y="1238608"/>
            <a:ext cx="11597883" cy="611818"/>
          </a:xfrm>
          <a:prstGeom prst="rect">
            <a:avLst/>
          </a:prstGeom>
        </p:spPr>
        <p:txBody>
          <a:bodyPr anchor="t" rtlCol="false" tIns="0" lIns="0" bIns="0" rIns="0">
            <a:spAutoFit/>
          </a:bodyPr>
          <a:lstStyle/>
          <a:p>
            <a:pPr algn="l">
              <a:lnSpc>
                <a:spcPts val="4629"/>
              </a:lnSpc>
            </a:pPr>
            <a:r>
              <a:rPr lang="en-US" sz="4583">
                <a:solidFill>
                  <a:srgbClr val="FFFFFF"/>
                </a:solidFill>
                <a:latin typeface="Anton"/>
                <a:ea typeface="Anton"/>
                <a:cs typeface="Anton"/>
                <a:sym typeface="Anton"/>
              </a:rPr>
              <a:t>ENHANCED SECURITY &amp; BIG DATA ANALYTICS</a:t>
            </a:r>
          </a:p>
        </p:txBody>
      </p:sp>
      <p:sp>
        <p:nvSpPr>
          <p:cNvPr name="TextBox 7" id="7"/>
          <p:cNvSpPr txBox="true"/>
          <p:nvPr/>
        </p:nvSpPr>
        <p:spPr>
          <a:xfrm rot="0">
            <a:off x="1019175" y="2884208"/>
            <a:ext cx="16883986" cy="6893209"/>
          </a:xfrm>
          <a:prstGeom prst="rect">
            <a:avLst/>
          </a:prstGeom>
        </p:spPr>
        <p:txBody>
          <a:bodyPr anchor="t" rtlCol="false" tIns="0" lIns="0" bIns="0" rIns="0">
            <a:spAutoFit/>
          </a:bodyPr>
          <a:lstStyle/>
          <a:p>
            <a:pPr algn="l">
              <a:lnSpc>
                <a:spcPts val="3220"/>
              </a:lnSpc>
            </a:pPr>
            <a:r>
              <a:rPr lang="en-US" sz="2300" b="true">
                <a:solidFill>
                  <a:srgbClr val="000000"/>
                </a:solidFill>
                <a:latin typeface="Poppins Bold"/>
                <a:ea typeface="Poppins Bold"/>
                <a:cs typeface="Poppins Bold"/>
                <a:sym typeface="Poppins Bold"/>
              </a:rPr>
              <a:t>Advanced Security Measures:</a:t>
            </a:r>
          </a:p>
          <a:p>
            <a:pPr algn="l" marL="496639" indent="-248320" lvl="1">
              <a:lnSpc>
                <a:spcPts val="3220"/>
              </a:lnSpc>
              <a:buFont typeface="Arial"/>
              <a:buChar char="•"/>
            </a:pPr>
            <a:r>
              <a:rPr lang="en-US" sz="2300">
                <a:solidFill>
                  <a:srgbClr val="000000"/>
                </a:solidFill>
                <a:latin typeface="Poppins"/>
                <a:ea typeface="Poppins"/>
                <a:cs typeface="Poppins"/>
                <a:sym typeface="Poppins"/>
              </a:rPr>
              <a:t>Description: Leverages AI to monitor and detect threats in real time, ensuring data integrity and system safety.</a:t>
            </a:r>
          </a:p>
          <a:p>
            <a:pPr algn="l" marL="496639" indent="-248320" lvl="1">
              <a:lnSpc>
                <a:spcPts val="3220"/>
              </a:lnSpc>
              <a:buFont typeface="Arial"/>
              <a:buChar char="•"/>
            </a:pPr>
            <a:r>
              <a:rPr lang="en-US" sz="2300">
                <a:solidFill>
                  <a:srgbClr val="000000"/>
                </a:solidFill>
                <a:latin typeface="Poppins"/>
                <a:ea typeface="Poppins"/>
                <a:cs typeface="Poppins"/>
                <a:sym typeface="Poppins"/>
              </a:rPr>
              <a:t>Example: Darktrace’s Enterprise Immune System continuously scans network traffic to identify and respond to potential breaches.</a:t>
            </a:r>
          </a:p>
          <a:p>
            <a:pPr algn="l">
              <a:lnSpc>
                <a:spcPts val="3220"/>
              </a:lnSpc>
            </a:pPr>
          </a:p>
          <a:p>
            <a:pPr algn="l">
              <a:lnSpc>
                <a:spcPts val="3220"/>
              </a:lnSpc>
            </a:pPr>
            <a:r>
              <a:rPr lang="en-US" sz="2300" b="true">
                <a:solidFill>
                  <a:srgbClr val="000000"/>
                </a:solidFill>
                <a:latin typeface="Poppins Bold"/>
                <a:ea typeface="Poppins Bold"/>
                <a:cs typeface="Poppins Bold"/>
                <a:sym typeface="Poppins Bold"/>
              </a:rPr>
              <a:t>Big Data &amp; Real-Time Analytics:</a:t>
            </a:r>
          </a:p>
          <a:p>
            <a:pPr algn="l" marL="496639" indent="-248320" lvl="1">
              <a:lnSpc>
                <a:spcPts val="3220"/>
              </a:lnSpc>
              <a:buFont typeface="Arial"/>
              <a:buChar char="•"/>
            </a:pPr>
            <a:r>
              <a:rPr lang="en-US" sz="2300">
                <a:solidFill>
                  <a:srgbClr val="000000"/>
                </a:solidFill>
                <a:latin typeface="Poppins"/>
                <a:ea typeface="Poppins"/>
                <a:cs typeface="Poppins"/>
                <a:sym typeface="Poppins"/>
              </a:rPr>
              <a:t>Description: Analyzes vast amounts of performance data to uncover trends and facilitate informed decision-making.</a:t>
            </a:r>
          </a:p>
          <a:p>
            <a:pPr algn="l" marL="496639" indent="-248320" lvl="1">
              <a:lnSpc>
                <a:spcPts val="3220"/>
              </a:lnSpc>
              <a:buFont typeface="Arial"/>
              <a:buChar char="•"/>
            </a:pPr>
            <a:r>
              <a:rPr lang="en-US" sz="2300">
                <a:solidFill>
                  <a:srgbClr val="000000"/>
                </a:solidFill>
                <a:latin typeface="Poppins"/>
                <a:ea typeface="Poppins"/>
                <a:cs typeface="Poppins"/>
                <a:sym typeface="Poppins"/>
              </a:rPr>
              <a:t>Example: Apache Spark processes large datasets quickly, while Tableau and Power BI transform these insights into actionable dashboards.</a:t>
            </a:r>
          </a:p>
          <a:p>
            <a:pPr algn="l" marL="496639" indent="-248320" lvl="1">
              <a:lnSpc>
                <a:spcPts val="3220"/>
              </a:lnSpc>
              <a:buFont typeface="Arial"/>
              <a:buChar char="•"/>
            </a:pPr>
          </a:p>
          <a:p>
            <a:pPr algn="l">
              <a:lnSpc>
                <a:spcPts val="3220"/>
              </a:lnSpc>
            </a:pPr>
            <a:r>
              <a:rPr lang="en-US" sz="2300" b="true">
                <a:solidFill>
                  <a:srgbClr val="000000"/>
                </a:solidFill>
                <a:latin typeface="Poppins Bold"/>
                <a:ea typeface="Poppins Bold"/>
                <a:cs typeface="Poppins Bold"/>
                <a:sym typeface="Poppins Bold"/>
              </a:rPr>
              <a:t>Data-Driven Optimization:</a:t>
            </a:r>
          </a:p>
          <a:p>
            <a:pPr algn="l" marL="496639" indent="-248320" lvl="1">
              <a:lnSpc>
                <a:spcPts val="3220"/>
              </a:lnSpc>
              <a:buFont typeface="Arial"/>
              <a:buChar char="•"/>
            </a:pPr>
            <a:r>
              <a:rPr lang="en-US" sz="2300">
                <a:solidFill>
                  <a:srgbClr val="000000"/>
                </a:solidFill>
                <a:latin typeface="Poppins"/>
                <a:ea typeface="Poppins"/>
                <a:cs typeface="Poppins"/>
                <a:sym typeface="Poppins"/>
              </a:rPr>
              <a:t>Description: Uses real-time analytics to adjust system configurations dynamically, improving efficiency and reliability.</a:t>
            </a:r>
          </a:p>
          <a:p>
            <a:pPr algn="l" marL="496639" indent="-248320" lvl="1">
              <a:lnSpc>
                <a:spcPts val="3220"/>
              </a:lnSpc>
              <a:buFont typeface="Arial"/>
              <a:buChar char="•"/>
            </a:pPr>
            <a:r>
              <a:rPr lang="en-US" sz="2300">
                <a:solidFill>
                  <a:srgbClr val="000000"/>
                </a:solidFill>
                <a:latin typeface="Poppins"/>
                <a:ea typeface="Poppins"/>
                <a:cs typeface="Poppins"/>
                <a:sym typeface="Poppins"/>
              </a:rPr>
              <a:t>Example: Integrated dashboards in Power BI enable IT teams to immediately address performance issues as they arise.</a:t>
            </a:r>
          </a:p>
          <a:p>
            <a:pPr algn="l" marL="993278" indent="-331093" lvl="2">
              <a:lnSpc>
                <a:spcPts val="3220"/>
              </a:lnSpc>
              <a:buFont typeface="Arial"/>
              <a:buChar char="⚬"/>
            </a:pP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09697" y="-2498420"/>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844045" y="664896"/>
            <a:ext cx="12651592" cy="1855220"/>
            <a:chOff x="0" y="0"/>
            <a:chExt cx="3015543" cy="442197"/>
          </a:xfrm>
        </p:grpSpPr>
        <p:sp>
          <p:nvSpPr>
            <p:cNvPr name="Freeform 4" id="4"/>
            <p:cNvSpPr/>
            <p:nvPr/>
          </p:nvSpPr>
          <p:spPr>
            <a:xfrm flipH="false" flipV="false" rot="0">
              <a:off x="0" y="0"/>
              <a:ext cx="3015543" cy="442197"/>
            </a:xfrm>
            <a:custGeom>
              <a:avLst/>
              <a:gdLst/>
              <a:ahLst/>
              <a:cxnLst/>
              <a:rect r="r" b="b" t="t" l="l"/>
              <a:pathLst>
                <a:path h="442197" w="3015543">
                  <a:moveTo>
                    <a:pt x="0" y="0"/>
                  </a:moveTo>
                  <a:lnTo>
                    <a:pt x="3015543" y="0"/>
                  </a:lnTo>
                  <a:lnTo>
                    <a:pt x="3015543" y="442197"/>
                  </a:lnTo>
                  <a:lnTo>
                    <a:pt x="0" y="442197"/>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3015543" cy="480297"/>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83930" y="1238608"/>
            <a:ext cx="11597883" cy="611818"/>
          </a:xfrm>
          <a:prstGeom prst="rect">
            <a:avLst/>
          </a:prstGeom>
        </p:spPr>
        <p:txBody>
          <a:bodyPr anchor="t" rtlCol="false" tIns="0" lIns="0" bIns="0" rIns="0">
            <a:spAutoFit/>
          </a:bodyPr>
          <a:lstStyle/>
          <a:p>
            <a:pPr algn="l">
              <a:lnSpc>
                <a:spcPts val="4629"/>
              </a:lnSpc>
            </a:pPr>
            <a:r>
              <a:rPr lang="en-US" sz="4583">
                <a:solidFill>
                  <a:srgbClr val="FFFFFF"/>
                </a:solidFill>
                <a:latin typeface="Anton"/>
                <a:ea typeface="Anton"/>
                <a:cs typeface="Anton"/>
                <a:sym typeface="Anton"/>
              </a:rPr>
              <a:t> CONCLUSION</a:t>
            </a:r>
          </a:p>
        </p:txBody>
      </p:sp>
      <p:sp>
        <p:nvSpPr>
          <p:cNvPr name="TextBox 7" id="7"/>
          <p:cNvSpPr txBox="true"/>
          <p:nvPr/>
        </p:nvSpPr>
        <p:spPr>
          <a:xfrm rot="0">
            <a:off x="1028700" y="3361666"/>
            <a:ext cx="16230600" cy="3972872"/>
          </a:xfrm>
          <a:prstGeom prst="rect">
            <a:avLst/>
          </a:prstGeom>
        </p:spPr>
        <p:txBody>
          <a:bodyPr anchor="t" rtlCol="false" tIns="0" lIns="0" bIns="0" rIns="0">
            <a:spAutoFit/>
          </a:bodyPr>
          <a:lstStyle/>
          <a:p>
            <a:pPr algn="l">
              <a:lnSpc>
                <a:spcPts val="3984"/>
              </a:lnSpc>
            </a:pPr>
            <a:r>
              <a:rPr lang="en-US" sz="2845" b="true">
                <a:solidFill>
                  <a:srgbClr val="000000"/>
                </a:solidFill>
                <a:latin typeface="Poppins Bold"/>
                <a:ea typeface="Poppins Bold"/>
                <a:cs typeface="Poppins Bold"/>
                <a:sym typeface="Poppins Bold"/>
              </a:rPr>
              <a:t>Summary:</a:t>
            </a:r>
          </a:p>
          <a:p>
            <a:pPr algn="l" marL="614425" indent="-307213" lvl="1">
              <a:lnSpc>
                <a:spcPts val="3984"/>
              </a:lnSpc>
              <a:buFont typeface="Arial"/>
              <a:buChar char="•"/>
            </a:pPr>
            <a:r>
              <a:rPr lang="en-US" sz="2845">
                <a:solidFill>
                  <a:srgbClr val="000000"/>
                </a:solidFill>
                <a:latin typeface="Poppins"/>
                <a:ea typeface="Poppins"/>
                <a:cs typeface="Poppins"/>
                <a:sym typeface="Poppins"/>
              </a:rPr>
              <a:t>Fu</a:t>
            </a:r>
            <a:r>
              <a:rPr lang="en-US" sz="2845">
                <a:solidFill>
                  <a:srgbClr val="000000"/>
                </a:solidFill>
                <a:latin typeface="Poppins"/>
                <a:ea typeface="Poppins"/>
                <a:cs typeface="Poppins"/>
                <a:sym typeface="Poppins"/>
              </a:rPr>
              <a:t>ture system analysis is evolving with technologies like AI, automation, cloud-edge integration, IoT, and big data analytics.</a:t>
            </a:r>
          </a:p>
          <a:p>
            <a:pPr algn="l">
              <a:lnSpc>
                <a:spcPts val="3984"/>
              </a:lnSpc>
            </a:pPr>
          </a:p>
          <a:p>
            <a:pPr algn="l" marL="614425" indent="-307213" lvl="1">
              <a:lnSpc>
                <a:spcPts val="3984"/>
              </a:lnSpc>
              <a:buFont typeface="Arial"/>
              <a:buChar char="•"/>
            </a:pPr>
            <a:r>
              <a:rPr lang="en-US" sz="2845">
                <a:solidFill>
                  <a:srgbClr val="000000"/>
                </a:solidFill>
                <a:latin typeface="Poppins"/>
                <a:ea typeface="Poppins"/>
                <a:cs typeface="Poppins"/>
                <a:sym typeface="Poppins"/>
              </a:rPr>
              <a:t>Th</a:t>
            </a:r>
            <a:r>
              <a:rPr lang="en-US" sz="2845">
                <a:solidFill>
                  <a:srgbClr val="000000"/>
                </a:solidFill>
                <a:latin typeface="Poppins"/>
                <a:ea typeface="Poppins"/>
                <a:cs typeface="Poppins"/>
                <a:sym typeface="Poppins"/>
              </a:rPr>
              <a:t>ese advancements lead to proactive maintenance, enhanced security, and real-time performance optimization.</a:t>
            </a:r>
          </a:p>
          <a:p>
            <a:pPr algn="l">
              <a:lnSpc>
                <a:spcPts val="3984"/>
              </a:lnSpc>
            </a:pPr>
          </a:p>
          <a:p>
            <a:pPr algn="l" marL="1228851" indent="-409617" lvl="2">
              <a:lnSpc>
                <a:spcPts val="3984"/>
              </a:lnSpc>
              <a:buFont typeface="Arial"/>
              <a:buChar char="⚬"/>
            </a:pP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742546"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979570" y="5269548"/>
            <a:ext cx="22247141" cy="3988752"/>
            <a:chOff x="0" y="0"/>
            <a:chExt cx="5302669" cy="950730"/>
          </a:xfrm>
        </p:grpSpPr>
        <p:sp>
          <p:nvSpPr>
            <p:cNvPr name="Freeform 4" id="4"/>
            <p:cNvSpPr/>
            <p:nvPr/>
          </p:nvSpPr>
          <p:spPr>
            <a:xfrm flipH="false" flipV="false" rot="0">
              <a:off x="0" y="0"/>
              <a:ext cx="5302669" cy="950730"/>
            </a:xfrm>
            <a:custGeom>
              <a:avLst/>
              <a:gdLst/>
              <a:ahLst/>
              <a:cxnLst/>
              <a:rect r="r" b="b" t="t" l="l"/>
              <a:pathLst>
                <a:path h="950730" w="5302669">
                  <a:moveTo>
                    <a:pt x="0" y="0"/>
                  </a:moveTo>
                  <a:lnTo>
                    <a:pt x="5302669" y="0"/>
                  </a:lnTo>
                  <a:lnTo>
                    <a:pt x="5302669" y="950730"/>
                  </a:lnTo>
                  <a:lnTo>
                    <a:pt x="0" y="950730"/>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5302669" cy="98883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733017" y="2427284"/>
            <a:ext cx="5077990" cy="507799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138572" y="1605667"/>
            <a:ext cx="2147544" cy="214754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6679217" y="1605667"/>
            <a:ext cx="1042965" cy="104296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6679217" y="2834119"/>
            <a:ext cx="8592580" cy="2435429"/>
          </a:xfrm>
          <a:prstGeom prst="rect">
            <a:avLst/>
          </a:prstGeom>
        </p:spPr>
        <p:txBody>
          <a:bodyPr anchor="t" rtlCol="false" tIns="0" lIns="0" bIns="0" rIns="0">
            <a:spAutoFit/>
          </a:bodyPr>
          <a:lstStyle/>
          <a:p>
            <a:pPr algn="l">
              <a:lnSpc>
                <a:spcPts val="19929"/>
              </a:lnSpc>
              <a:spcBef>
                <a:spcPct val="0"/>
              </a:spcBef>
            </a:pPr>
            <a:r>
              <a:rPr lang="en-US" sz="14235">
                <a:solidFill>
                  <a:srgbClr val="3428BA"/>
                </a:solidFill>
                <a:latin typeface="Anton"/>
                <a:ea typeface="Anton"/>
                <a:cs typeface="Anton"/>
                <a:sym typeface="Anton"/>
              </a:rPr>
              <a:t>THANK YOU!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84864" y="4847745"/>
            <a:ext cx="2947693" cy="4114800"/>
          </a:xfrm>
          <a:custGeom>
            <a:avLst/>
            <a:gdLst/>
            <a:ahLst/>
            <a:cxnLst/>
            <a:rect r="r" b="b" t="t" l="l"/>
            <a:pathLst>
              <a:path h="4114800" w="2947693">
                <a:moveTo>
                  <a:pt x="0" y="0"/>
                </a:moveTo>
                <a:lnTo>
                  <a:pt x="2947693" y="0"/>
                </a:lnTo>
                <a:lnTo>
                  <a:pt x="294769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828316" y="425801"/>
            <a:ext cx="16631369" cy="9111548"/>
          </a:xfrm>
          <a:prstGeom prst="rect">
            <a:avLst/>
          </a:prstGeom>
        </p:spPr>
        <p:txBody>
          <a:bodyPr anchor="t" rtlCol="false" tIns="0" lIns="0" bIns="0" rIns="0">
            <a:spAutoFit/>
          </a:bodyPr>
          <a:lstStyle/>
          <a:p>
            <a:pPr algn="ctr">
              <a:lnSpc>
                <a:spcPts val="24282"/>
              </a:lnSpc>
            </a:pPr>
            <a:r>
              <a:rPr lang="en-US" sz="17344">
                <a:solidFill>
                  <a:srgbClr val="3428BA"/>
                </a:solidFill>
                <a:latin typeface="Anton"/>
                <a:ea typeface="Anton"/>
                <a:cs typeface="Anton"/>
                <a:sym typeface="Anton"/>
              </a:rPr>
              <a:t>WHY ANALYZE</a:t>
            </a:r>
          </a:p>
          <a:p>
            <a:pPr algn="ctr">
              <a:lnSpc>
                <a:spcPts val="24282"/>
              </a:lnSpc>
              <a:spcBef>
                <a:spcPct val="0"/>
              </a:spcBef>
            </a:pPr>
            <a:r>
              <a:rPr lang="en-US" sz="17344">
                <a:solidFill>
                  <a:srgbClr val="3428BA"/>
                </a:solidFill>
                <a:latin typeface="Anton"/>
                <a:ea typeface="Anton"/>
                <a:cs typeface="Anton"/>
                <a:sym typeface="Anton"/>
              </a:rPr>
              <a:t>COMPUTER SYSTEM?</a:t>
            </a:r>
          </a:p>
        </p:txBody>
      </p:sp>
      <p:pic>
        <p:nvPicPr>
          <p:cNvPr name="Picture 5" id="5"/>
          <p:cNvPicPr>
            <a:picLocks noChangeAspect="true"/>
          </p:cNvPicPr>
          <p:nvPr/>
        </p:nvPicPr>
        <p:blipFill>
          <a:blip r:embed="rId6"/>
          <a:srcRect l="0" t="0" r="0" b="0"/>
          <a:stretch>
            <a:fillRect/>
          </a:stretch>
        </p:blipFill>
        <p:spPr>
          <a:xfrm flipH="false" flipV="false" rot="0">
            <a:off x="17621590" y="9258300"/>
            <a:ext cx="1098588" cy="1381871"/>
          </a:xfrm>
          <a:prstGeom prst="rect">
            <a:avLst/>
          </a:prstGeom>
        </p:spPr>
      </p:pic>
      <p:sp>
        <p:nvSpPr>
          <p:cNvPr name="Freeform 6" id="6"/>
          <p:cNvSpPr/>
          <p:nvPr/>
        </p:nvSpPr>
        <p:spPr>
          <a:xfrm flipH="false" flipV="false" rot="0">
            <a:off x="14673897" y="2244875"/>
            <a:ext cx="2947693" cy="4114800"/>
          </a:xfrm>
          <a:custGeom>
            <a:avLst/>
            <a:gdLst/>
            <a:ahLst/>
            <a:cxnLst/>
            <a:rect r="r" b="b" t="t" l="l"/>
            <a:pathLst>
              <a:path h="4114800" w="2947693">
                <a:moveTo>
                  <a:pt x="0" y="0"/>
                </a:moveTo>
                <a:lnTo>
                  <a:pt x="2947693" y="0"/>
                </a:lnTo>
                <a:lnTo>
                  <a:pt x="294769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7" id="7"/>
          <p:cNvPicPr>
            <a:picLocks noChangeAspect="true"/>
          </p:cNvPicPr>
          <p:nvPr/>
        </p:nvPicPr>
        <p:blipFill>
          <a:blip r:embed="rId6"/>
          <a:srcRect l="0" t="0" r="0" b="0"/>
          <a:stretch>
            <a:fillRect/>
          </a:stretch>
        </p:blipFill>
        <p:spPr>
          <a:xfrm flipH="false" flipV="false" rot="0">
            <a:off x="828316" y="8205803"/>
            <a:ext cx="1203221" cy="1513485"/>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475146" y="7253346"/>
            <a:ext cx="1955881" cy="2730290"/>
          </a:xfrm>
          <a:custGeom>
            <a:avLst/>
            <a:gdLst/>
            <a:ahLst/>
            <a:cxnLst/>
            <a:rect r="r" b="b" t="t" l="l"/>
            <a:pathLst>
              <a:path h="2730290" w="1955881">
                <a:moveTo>
                  <a:pt x="0" y="0"/>
                </a:moveTo>
                <a:lnTo>
                  <a:pt x="1955881" y="0"/>
                </a:lnTo>
                <a:lnTo>
                  <a:pt x="1955881" y="2730290"/>
                </a:lnTo>
                <a:lnTo>
                  <a:pt x="0" y="27302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4" id="4"/>
          <p:cNvPicPr>
            <a:picLocks noChangeAspect="true"/>
          </p:cNvPicPr>
          <p:nvPr/>
        </p:nvPicPr>
        <p:blipFill>
          <a:blip r:embed="rId7"/>
          <a:srcRect l="0" t="0" r="0" b="0"/>
          <a:stretch>
            <a:fillRect/>
          </a:stretch>
        </p:blipFill>
        <p:spPr>
          <a:xfrm flipH="false" flipV="false" rot="0">
            <a:off x="502794" y="5656968"/>
            <a:ext cx="1098588" cy="1381871"/>
          </a:xfrm>
          <a:prstGeom prst="rect">
            <a:avLst/>
          </a:prstGeom>
        </p:spPr>
      </p:pic>
      <p:sp>
        <p:nvSpPr>
          <p:cNvPr name="TextBox 5" id="5"/>
          <p:cNvSpPr txBox="true"/>
          <p:nvPr/>
        </p:nvSpPr>
        <p:spPr>
          <a:xfrm rot="0">
            <a:off x="2159749" y="885870"/>
            <a:ext cx="13661371" cy="7939123"/>
          </a:xfrm>
          <a:prstGeom prst="rect">
            <a:avLst/>
          </a:prstGeom>
        </p:spPr>
        <p:txBody>
          <a:bodyPr anchor="t" rtlCol="false" tIns="0" lIns="0" bIns="0" rIns="0">
            <a:spAutoFit/>
          </a:bodyPr>
          <a:lstStyle/>
          <a:p>
            <a:pPr algn="l" marL="606919" indent="-303460" lvl="1">
              <a:lnSpc>
                <a:spcPts val="3935"/>
              </a:lnSpc>
              <a:buFont typeface="Arial"/>
              <a:buChar char="•"/>
            </a:pPr>
            <a:r>
              <a:rPr lang="en-US" b="true" sz="2811">
                <a:solidFill>
                  <a:srgbClr val="000000"/>
                </a:solidFill>
                <a:latin typeface="Poppins Bold"/>
                <a:ea typeface="Poppins Bold"/>
                <a:cs typeface="Poppins Bold"/>
                <a:sym typeface="Poppins Bold"/>
              </a:rPr>
              <a:t>Performance optimization:</a:t>
            </a:r>
            <a:r>
              <a:rPr lang="en-US" sz="2811">
                <a:solidFill>
                  <a:srgbClr val="000000"/>
                </a:solidFill>
                <a:latin typeface="Poppins"/>
                <a:ea typeface="Poppins"/>
                <a:cs typeface="Poppins"/>
                <a:sym typeface="Poppins"/>
              </a:rPr>
              <a:t> By learning to analyze computer systems, you can identify bottlenecks and inefficiencies, allowing you to make targeted improvements that boost overall performance.</a:t>
            </a:r>
          </a:p>
          <a:p>
            <a:pPr algn="l" marL="606919" indent="-303460" lvl="1">
              <a:lnSpc>
                <a:spcPts val="3935"/>
              </a:lnSpc>
              <a:buFont typeface="Arial"/>
              <a:buChar char="•"/>
            </a:pPr>
            <a:r>
              <a:rPr lang="en-US" b="true" sz="2811">
                <a:solidFill>
                  <a:srgbClr val="000000"/>
                </a:solidFill>
                <a:latin typeface="Poppins Bold"/>
                <a:ea typeface="Poppins Bold"/>
                <a:cs typeface="Poppins Bold"/>
                <a:sym typeface="Poppins Bold"/>
              </a:rPr>
              <a:t>Troubleshooting:</a:t>
            </a:r>
            <a:r>
              <a:rPr lang="en-US" sz="2811">
                <a:solidFill>
                  <a:srgbClr val="000000"/>
                </a:solidFill>
                <a:latin typeface="Poppins"/>
                <a:ea typeface="Poppins"/>
                <a:cs typeface="Poppins"/>
                <a:sym typeface="Poppins"/>
              </a:rPr>
              <a:t> When issues arise, the ability to analyze computer systems provides valuable insights into the root causes, enabling faster and more effective problem resolution.</a:t>
            </a:r>
          </a:p>
          <a:p>
            <a:pPr algn="l" marL="606919" indent="-303460" lvl="1">
              <a:lnSpc>
                <a:spcPts val="3935"/>
              </a:lnSpc>
              <a:buFont typeface="Arial"/>
              <a:buChar char="•"/>
            </a:pPr>
            <a:r>
              <a:rPr lang="en-US" b="true" sz="2811">
                <a:solidFill>
                  <a:srgbClr val="000000"/>
                </a:solidFill>
                <a:latin typeface="Poppins Bold"/>
                <a:ea typeface="Poppins Bold"/>
                <a:cs typeface="Poppins Bold"/>
                <a:sym typeface="Poppins Bold"/>
              </a:rPr>
              <a:t>Ca</a:t>
            </a:r>
            <a:r>
              <a:rPr lang="en-US" b="true" sz="2811">
                <a:solidFill>
                  <a:srgbClr val="000000"/>
                </a:solidFill>
                <a:latin typeface="Poppins Bold"/>
                <a:ea typeface="Poppins Bold"/>
                <a:cs typeface="Poppins Bold"/>
                <a:sym typeface="Poppins Bold"/>
              </a:rPr>
              <a:t>pacity planning:</a:t>
            </a:r>
            <a:r>
              <a:rPr lang="en-US" sz="2811">
                <a:solidFill>
                  <a:srgbClr val="000000"/>
                </a:solidFill>
                <a:latin typeface="Poppins"/>
                <a:ea typeface="Poppins"/>
                <a:cs typeface="Poppins"/>
                <a:sym typeface="Poppins"/>
              </a:rPr>
              <a:t> Understanding how to analyze computer systems helps predict future needs, allowing you to plan for upgrades or expansions before resources become strained.</a:t>
            </a:r>
          </a:p>
          <a:p>
            <a:pPr algn="l" marL="606919" indent="-303460" lvl="1">
              <a:lnSpc>
                <a:spcPts val="3935"/>
              </a:lnSpc>
              <a:buFont typeface="Arial"/>
              <a:buChar char="•"/>
            </a:pPr>
            <a:r>
              <a:rPr lang="en-US" b="true" sz="2811">
                <a:solidFill>
                  <a:srgbClr val="000000"/>
                </a:solidFill>
                <a:latin typeface="Poppins Bold"/>
                <a:ea typeface="Poppins Bold"/>
                <a:cs typeface="Poppins Bold"/>
                <a:sym typeface="Poppins Bold"/>
              </a:rPr>
              <a:t>Security monitoring: </a:t>
            </a:r>
            <a:r>
              <a:rPr lang="en-US" sz="2811">
                <a:solidFill>
                  <a:srgbClr val="000000"/>
                </a:solidFill>
                <a:latin typeface="Poppins"/>
                <a:ea typeface="Poppins"/>
                <a:cs typeface="Poppins"/>
                <a:sym typeface="Poppins"/>
              </a:rPr>
              <a:t>Regular efforts to analyze computer systems can reveal potential vulnerabilities or unusual activities that might indicate a security breach.</a:t>
            </a:r>
          </a:p>
          <a:p>
            <a:pPr algn="l" marL="606919" indent="-303460" lvl="1">
              <a:lnSpc>
                <a:spcPts val="3935"/>
              </a:lnSpc>
              <a:buFont typeface="Arial"/>
              <a:buChar char="•"/>
            </a:pPr>
            <a:r>
              <a:rPr lang="en-US" b="true" sz="2811">
                <a:solidFill>
                  <a:srgbClr val="000000"/>
                </a:solidFill>
                <a:latin typeface="Poppins Bold"/>
                <a:ea typeface="Poppins Bold"/>
                <a:cs typeface="Poppins Bold"/>
                <a:sym typeface="Poppins Bold"/>
              </a:rPr>
              <a:t>Resource allocation: </a:t>
            </a:r>
            <a:r>
              <a:rPr lang="en-US" sz="2811">
                <a:solidFill>
                  <a:srgbClr val="000000"/>
                </a:solidFill>
                <a:latin typeface="Poppins"/>
                <a:ea typeface="Poppins"/>
                <a:cs typeface="Poppins"/>
                <a:sym typeface="Poppins"/>
              </a:rPr>
              <a:t>By knowing how to analyze computer systems, you can make informed decisions about where to allocate computing power, storage, and other resources for maximum efficiency.</a:t>
            </a:r>
          </a:p>
          <a:p>
            <a:pPr algn="l">
              <a:lnSpc>
                <a:spcPts val="3935"/>
              </a:lnSpc>
              <a:spcBef>
                <a:spcPct val="0"/>
              </a:spcBef>
            </a:pPr>
          </a:p>
        </p:txBody>
      </p:sp>
      <p:sp>
        <p:nvSpPr>
          <p:cNvPr name="Freeform 6" id="6"/>
          <p:cNvSpPr/>
          <p:nvPr/>
        </p:nvSpPr>
        <p:spPr>
          <a:xfrm flipH="false" flipV="false" rot="0">
            <a:off x="16649587" y="111330"/>
            <a:ext cx="2010161" cy="2806062"/>
          </a:xfrm>
          <a:custGeom>
            <a:avLst/>
            <a:gdLst/>
            <a:ahLst/>
            <a:cxnLst/>
            <a:rect r="r" b="b" t="t" l="l"/>
            <a:pathLst>
              <a:path h="2806062" w="2010161">
                <a:moveTo>
                  <a:pt x="0" y="0"/>
                </a:moveTo>
                <a:lnTo>
                  <a:pt x="2010161" y="0"/>
                </a:lnTo>
                <a:lnTo>
                  <a:pt x="2010161" y="2806062"/>
                </a:lnTo>
                <a:lnTo>
                  <a:pt x="0" y="28060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7" id="7"/>
          <p:cNvPicPr>
            <a:picLocks noChangeAspect="true"/>
          </p:cNvPicPr>
          <p:nvPr/>
        </p:nvPicPr>
        <p:blipFill>
          <a:blip r:embed="rId7"/>
          <a:srcRect l="0" t="0" r="0" b="0"/>
          <a:stretch>
            <a:fillRect/>
          </a:stretch>
        </p:blipFill>
        <p:spPr>
          <a:xfrm flipH="false" flipV="false" rot="0">
            <a:off x="16047976" y="2525758"/>
            <a:ext cx="1203221" cy="1513485"/>
          </a:xfrm>
          <a:prstGeom prst="rect">
            <a:avLst/>
          </a:prstGeom>
        </p:spPr>
      </p:pic>
      <p:sp>
        <p:nvSpPr>
          <p:cNvPr name="Freeform 8" id="8"/>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9685316" y="0"/>
            <a:ext cx="21421484" cy="21421484"/>
          </a:xfrm>
          <a:custGeom>
            <a:avLst/>
            <a:gdLst/>
            <a:ahLst/>
            <a:cxnLst/>
            <a:rect r="r" b="b" t="t" l="l"/>
            <a:pathLst>
              <a:path h="21421484" w="21421484">
                <a:moveTo>
                  <a:pt x="0" y="0"/>
                </a:moveTo>
                <a:lnTo>
                  <a:pt x="21421484" y="0"/>
                </a:lnTo>
                <a:lnTo>
                  <a:pt x="21421484" y="21421484"/>
                </a:lnTo>
                <a:lnTo>
                  <a:pt x="0" y="21421484"/>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42381" y="4852286"/>
            <a:ext cx="12978549" cy="2352564"/>
            <a:chOff x="0" y="0"/>
            <a:chExt cx="2580798" cy="467810"/>
          </a:xfrm>
        </p:grpSpPr>
        <p:sp>
          <p:nvSpPr>
            <p:cNvPr name="Freeform 4" id="4"/>
            <p:cNvSpPr/>
            <p:nvPr/>
          </p:nvSpPr>
          <p:spPr>
            <a:xfrm flipH="false" flipV="false" rot="0">
              <a:off x="0" y="0"/>
              <a:ext cx="2580798" cy="467810"/>
            </a:xfrm>
            <a:custGeom>
              <a:avLst/>
              <a:gdLst/>
              <a:ahLst/>
              <a:cxnLst/>
              <a:rect r="r" b="b" t="t" l="l"/>
              <a:pathLst>
                <a:path h="467810" w="2580798">
                  <a:moveTo>
                    <a:pt x="0" y="0"/>
                  </a:moveTo>
                  <a:lnTo>
                    <a:pt x="2580798" y="0"/>
                  </a:lnTo>
                  <a:lnTo>
                    <a:pt x="2580798" y="467810"/>
                  </a:lnTo>
                  <a:lnTo>
                    <a:pt x="0" y="467810"/>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2580798" cy="50591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486781" y="2090308"/>
            <a:ext cx="12222949" cy="2899896"/>
          </a:xfrm>
          <a:prstGeom prst="rect">
            <a:avLst/>
          </a:prstGeom>
        </p:spPr>
        <p:txBody>
          <a:bodyPr anchor="t" rtlCol="false" tIns="0" lIns="0" bIns="0" rIns="0">
            <a:spAutoFit/>
          </a:bodyPr>
          <a:lstStyle/>
          <a:p>
            <a:pPr algn="r">
              <a:lnSpc>
                <a:spcPts val="11237"/>
              </a:lnSpc>
            </a:pPr>
            <a:r>
              <a:rPr lang="en-US" sz="11125">
                <a:solidFill>
                  <a:srgbClr val="3428BA"/>
                </a:solidFill>
                <a:latin typeface="Anton"/>
                <a:ea typeface="Anton"/>
                <a:cs typeface="Anton"/>
                <a:sym typeface="Anton"/>
              </a:rPr>
              <a:t>KEY COMPONENTS OF COMPUTER SYSTEM</a:t>
            </a:r>
          </a:p>
        </p:txBody>
      </p:sp>
      <p:sp>
        <p:nvSpPr>
          <p:cNvPr name="AutoShape 7" id="7"/>
          <p:cNvSpPr/>
          <p:nvPr/>
        </p:nvSpPr>
        <p:spPr>
          <a:xfrm>
            <a:off x="4468158" y="7612262"/>
            <a:ext cx="5369633" cy="0"/>
          </a:xfrm>
          <a:prstGeom prst="line">
            <a:avLst/>
          </a:prstGeom>
          <a:ln cap="flat" w="142875">
            <a:gradFill>
              <a:gsLst>
                <a:gs pos="0">
                  <a:srgbClr val="795AC6">
                    <a:alpha val="4500"/>
                  </a:srgbClr>
                </a:gs>
                <a:gs pos="100000">
                  <a:srgbClr val="5540FF">
                    <a:alpha val="100000"/>
                  </a:srgbClr>
                </a:gs>
              </a:gsLst>
              <a:lin ang="0"/>
            </a:gradFill>
            <a:prstDash val="solid"/>
            <a:headEnd type="none" len="sm" w="sm"/>
            <a:tailEnd type="none" len="sm" w="sm"/>
          </a:ln>
        </p:spPr>
      </p:sp>
      <p:sp>
        <p:nvSpPr>
          <p:cNvPr name="TextBox 8" id="8"/>
          <p:cNvSpPr txBox="true"/>
          <p:nvPr/>
        </p:nvSpPr>
        <p:spPr>
          <a:xfrm rot="0">
            <a:off x="3205142" y="5128511"/>
            <a:ext cx="9132623" cy="2053214"/>
          </a:xfrm>
          <a:prstGeom prst="rect">
            <a:avLst/>
          </a:prstGeom>
        </p:spPr>
        <p:txBody>
          <a:bodyPr anchor="t" rtlCol="false" tIns="0" lIns="0" bIns="0" rIns="0">
            <a:spAutoFit/>
          </a:bodyPr>
          <a:lstStyle/>
          <a:p>
            <a:pPr algn="l">
              <a:lnSpc>
                <a:spcPts val="15438"/>
              </a:lnSpc>
            </a:pPr>
            <a:r>
              <a:rPr lang="en-US" sz="15285">
                <a:solidFill>
                  <a:srgbClr val="FFFFFF"/>
                </a:solidFill>
                <a:latin typeface="Anton"/>
                <a:ea typeface="Anton"/>
                <a:cs typeface="Anton"/>
                <a:sym typeface="Anton"/>
              </a:rPr>
              <a:t>TO ANALYZE</a:t>
            </a:r>
          </a:p>
        </p:txBody>
      </p:sp>
      <p:grpSp>
        <p:nvGrpSpPr>
          <p:cNvPr name="Group 9" id="9"/>
          <p:cNvGrpSpPr/>
          <p:nvPr/>
        </p:nvGrpSpPr>
        <p:grpSpPr>
          <a:xfrm rot="0">
            <a:off x="13991037" y="2173830"/>
            <a:ext cx="5515611" cy="551561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pic>
        <p:nvPicPr>
          <p:cNvPr name="Picture 12" id="12"/>
          <p:cNvPicPr>
            <a:picLocks noChangeAspect="true"/>
          </p:cNvPicPr>
          <p:nvPr/>
        </p:nvPicPr>
        <p:blipFill>
          <a:blip r:embed="rId4"/>
          <a:srcRect l="0" t="0" r="0" b="0"/>
          <a:stretch>
            <a:fillRect/>
          </a:stretch>
        </p:blipFill>
        <p:spPr>
          <a:xfrm flipH="true" flipV="false" rot="0">
            <a:off x="13123822" y="-230095"/>
            <a:ext cx="4299327" cy="2063677"/>
          </a:xfrm>
          <a:prstGeom prst="rect">
            <a:avLst/>
          </a:prstGeom>
        </p:spPr>
      </p:pic>
      <p:pic>
        <p:nvPicPr>
          <p:cNvPr name="Picture 13" id="13"/>
          <p:cNvPicPr>
            <a:picLocks noChangeAspect="true"/>
          </p:cNvPicPr>
          <p:nvPr/>
        </p:nvPicPr>
        <p:blipFill>
          <a:blip r:embed="rId4"/>
          <a:srcRect l="0" t="0" r="0" b="0"/>
          <a:stretch>
            <a:fillRect/>
          </a:stretch>
        </p:blipFill>
        <p:spPr>
          <a:xfrm flipH="true" flipV="false" rot="0">
            <a:off x="14989076" y="8827719"/>
            <a:ext cx="3519533" cy="1689376"/>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475146" y="7253346"/>
            <a:ext cx="1955881" cy="2730290"/>
          </a:xfrm>
          <a:custGeom>
            <a:avLst/>
            <a:gdLst/>
            <a:ahLst/>
            <a:cxnLst/>
            <a:rect r="r" b="b" t="t" l="l"/>
            <a:pathLst>
              <a:path h="2730290" w="1955881">
                <a:moveTo>
                  <a:pt x="0" y="0"/>
                </a:moveTo>
                <a:lnTo>
                  <a:pt x="1955881" y="0"/>
                </a:lnTo>
                <a:lnTo>
                  <a:pt x="1955881" y="2730290"/>
                </a:lnTo>
                <a:lnTo>
                  <a:pt x="0" y="27302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4" id="4"/>
          <p:cNvPicPr>
            <a:picLocks noChangeAspect="true"/>
          </p:cNvPicPr>
          <p:nvPr/>
        </p:nvPicPr>
        <p:blipFill>
          <a:blip r:embed="rId7"/>
          <a:srcRect l="0" t="0" r="0" b="0"/>
          <a:stretch>
            <a:fillRect/>
          </a:stretch>
        </p:blipFill>
        <p:spPr>
          <a:xfrm flipH="false" flipV="false" rot="0">
            <a:off x="502794" y="5656968"/>
            <a:ext cx="1098588" cy="1381871"/>
          </a:xfrm>
          <a:prstGeom prst="rect">
            <a:avLst/>
          </a:prstGeom>
        </p:spPr>
      </p:pic>
      <p:sp>
        <p:nvSpPr>
          <p:cNvPr name="TextBox 5" id="5"/>
          <p:cNvSpPr txBox="true"/>
          <p:nvPr/>
        </p:nvSpPr>
        <p:spPr>
          <a:xfrm rot="0">
            <a:off x="3800375" y="1686549"/>
            <a:ext cx="10687250" cy="5424894"/>
          </a:xfrm>
          <a:prstGeom prst="rect">
            <a:avLst/>
          </a:prstGeom>
        </p:spPr>
        <p:txBody>
          <a:bodyPr anchor="t" rtlCol="false" tIns="0" lIns="0" bIns="0" rIns="0">
            <a:spAutoFit/>
          </a:bodyPr>
          <a:lstStyle/>
          <a:p>
            <a:pPr algn="ctr">
              <a:lnSpc>
                <a:spcPts val="21202"/>
              </a:lnSpc>
            </a:pPr>
            <a:r>
              <a:rPr lang="en-US" sz="15144" b="true">
                <a:solidFill>
                  <a:srgbClr val="000000"/>
                </a:solidFill>
                <a:latin typeface="Poppins Bold"/>
                <a:ea typeface="Poppins Bold"/>
                <a:cs typeface="Poppins Bold"/>
                <a:sym typeface="Poppins Bold"/>
              </a:rPr>
              <a:t>Hardware </a:t>
            </a:r>
          </a:p>
          <a:p>
            <a:pPr algn="ctr">
              <a:lnSpc>
                <a:spcPts val="21202"/>
              </a:lnSpc>
              <a:spcBef>
                <a:spcPct val="0"/>
              </a:spcBef>
            </a:pPr>
            <a:r>
              <a:rPr lang="en-US" b="true" sz="15144">
                <a:solidFill>
                  <a:srgbClr val="000000"/>
                </a:solidFill>
                <a:latin typeface="Poppins Bold"/>
                <a:ea typeface="Poppins Bold"/>
                <a:cs typeface="Poppins Bold"/>
                <a:sym typeface="Poppins Bold"/>
              </a:rPr>
              <a:t>Analysis</a:t>
            </a:r>
          </a:p>
        </p:txBody>
      </p:sp>
      <p:sp>
        <p:nvSpPr>
          <p:cNvPr name="Freeform 6" id="6"/>
          <p:cNvSpPr/>
          <p:nvPr/>
        </p:nvSpPr>
        <p:spPr>
          <a:xfrm flipH="false" flipV="false" rot="0">
            <a:off x="16649587" y="111330"/>
            <a:ext cx="2010161" cy="2806062"/>
          </a:xfrm>
          <a:custGeom>
            <a:avLst/>
            <a:gdLst/>
            <a:ahLst/>
            <a:cxnLst/>
            <a:rect r="r" b="b" t="t" l="l"/>
            <a:pathLst>
              <a:path h="2806062" w="2010161">
                <a:moveTo>
                  <a:pt x="0" y="0"/>
                </a:moveTo>
                <a:lnTo>
                  <a:pt x="2010161" y="0"/>
                </a:lnTo>
                <a:lnTo>
                  <a:pt x="2010161" y="2806062"/>
                </a:lnTo>
                <a:lnTo>
                  <a:pt x="0" y="28060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7" id="7"/>
          <p:cNvPicPr>
            <a:picLocks noChangeAspect="true"/>
          </p:cNvPicPr>
          <p:nvPr/>
        </p:nvPicPr>
        <p:blipFill>
          <a:blip r:embed="rId7"/>
          <a:srcRect l="0" t="0" r="0" b="0"/>
          <a:stretch>
            <a:fillRect/>
          </a:stretch>
        </p:blipFill>
        <p:spPr>
          <a:xfrm flipH="false" flipV="false" rot="0">
            <a:off x="16047976" y="2525758"/>
            <a:ext cx="1203221" cy="1513485"/>
          </a:xfrm>
          <a:prstGeom prst="rect">
            <a:avLst/>
          </a:prstGeom>
        </p:spPr>
      </p:pic>
      <p:sp>
        <p:nvSpPr>
          <p:cNvPr name="Freeform 8" id="8"/>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475146" y="7253346"/>
            <a:ext cx="1955881" cy="2730290"/>
          </a:xfrm>
          <a:custGeom>
            <a:avLst/>
            <a:gdLst/>
            <a:ahLst/>
            <a:cxnLst/>
            <a:rect r="r" b="b" t="t" l="l"/>
            <a:pathLst>
              <a:path h="2730290" w="1955881">
                <a:moveTo>
                  <a:pt x="0" y="0"/>
                </a:moveTo>
                <a:lnTo>
                  <a:pt x="1955881" y="0"/>
                </a:lnTo>
                <a:lnTo>
                  <a:pt x="1955881" y="2730290"/>
                </a:lnTo>
                <a:lnTo>
                  <a:pt x="0" y="27302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4" id="4"/>
          <p:cNvPicPr>
            <a:picLocks noChangeAspect="true"/>
          </p:cNvPicPr>
          <p:nvPr/>
        </p:nvPicPr>
        <p:blipFill>
          <a:blip r:embed="rId7"/>
          <a:srcRect l="0" t="0" r="0" b="0"/>
          <a:stretch>
            <a:fillRect/>
          </a:stretch>
        </p:blipFill>
        <p:spPr>
          <a:xfrm flipH="false" flipV="false" rot="0">
            <a:off x="502794" y="5656968"/>
            <a:ext cx="1098588" cy="1381871"/>
          </a:xfrm>
          <a:prstGeom prst="rect">
            <a:avLst/>
          </a:prstGeom>
        </p:spPr>
      </p:pic>
      <p:sp>
        <p:nvSpPr>
          <p:cNvPr name="TextBox 5" id="5"/>
          <p:cNvSpPr txBox="true"/>
          <p:nvPr/>
        </p:nvSpPr>
        <p:spPr>
          <a:xfrm rot="0">
            <a:off x="2220467" y="876300"/>
            <a:ext cx="13847065" cy="7528958"/>
          </a:xfrm>
          <a:prstGeom prst="rect">
            <a:avLst/>
          </a:prstGeom>
        </p:spPr>
        <p:txBody>
          <a:bodyPr anchor="t" rtlCol="false" tIns="0" lIns="0" bIns="0" rIns="0">
            <a:spAutoFit/>
          </a:bodyPr>
          <a:lstStyle/>
          <a:p>
            <a:pPr algn="ctr">
              <a:lnSpc>
                <a:spcPts val="7140"/>
              </a:lnSpc>
            </a:pPr>
            <a:r>
              <a:rPr lang="en-US" sz="5100" b="true">
                <a:solidFill>
                  <a:srgbClr val="000000"/>
                </a:solidFill>
                <a:latin typeface="Poppins Bold"/>
                <a:ea typeface="Poppins Bold"/>
                <a:cs typeface="Poppins Bold"/>
                <a:sym typeface="Poppins Bold"/>
              </a:rPr>
              <a:t>Hardware Analysis</a:t>
            </a:r>
          </a:p>
          <a:p>
            <a:pPr algn="l">
              <a:lnSpc>
                <a:spcPts val="4353"/>
              </a:lnSpc>
            </a:pPr>
          </a:p>
          <a:p>
            <a:pPr algn="l">
              <a:lnSpc>
                <a:spcPts val="4353"/>
              </a:lnSpc>
            </a:pPr>
            <a:r>
              <a:rPr lang="en-US" sz="3109" b="true">
                <a:solidFill>
                  <a:srgbClr val="000000"/>
                </a:solidFill>
                <a:latin typeface="Poppins Bold"/>
                <a:ea typeface="Poppins Bold"/>
                <a:cs typeface="Poppins Bold"/>
                <a:sym typeface="Poppins Bold"/>
              </a:rPr>
              <a:t>       1.CPU Performance</a:t>
            </a:r>
          </a:p>
          <a:p>
            <a:pPr algn="l" marL="671363" indent="-335681" lvl="1">
              <a:lnSpc>
                <a:spcPts val="4353"/>
              </a:lnSpc>
              <a:buFont typeface="Arial"/>
              <a:buChar char="•"/>
            </a:pPr>
            <a:r>
              <a:rPr lang="en-US" sz="3109">
                <a:solidFill>
                  <a:srgbClr val="000000"/>
                </a:solidFill>
                <a:latin typeface="Poppins"/>
                <a:ea typeface="Poppins"/>
                <a:cs typeface="Poppins"/>
                <a:sym typeface="Poppins"/>
              </a:rPr>
              <a:t>The Central Processing Unit (CPU) executes instructions and determines system speed.</a:t>
            </a:r>
          </a:p>
          <a:p>
            <a:pPr algn="l" marL="671363" indent="-335681" lvl="1">
              <a:lnSpc>
                <a:spcPts val="4353"/>
              </a:lnSpc>
              <a:buFont typeface="Arial"/>
              <a:buChar char="•"/>
            </a:pPr>
            <a:r>
              <a:rPr lang="en-US" sz="3109">
                <a:solidFill>
                  <a:srgbClr val="000000"/>
                </a:solidFill>
                <a:latin typeface="Poppins"/>
                <a:ea typeface="Poppins"/>
                <a:cs typeface="Poppins"/>
                <a:sym typeface="Poppins"/>
              </a:rPr>
              <a:t>Key Factors to Analyze:</a:t>
            </a:r>
          </a:p>
          <a:p>
            <a:pPr algn="l" marL="1342725" indent="-447575" lvl="2">
              <a:lnSpc>
                <a:spcPts val="4353"/>
              </a:lnSpc>
              <a:buFont typeface="Arial"/>
              <a:buChar char="⚬"/>
            </a:pPr>
            <a:r>
              <a:rPr lang="en-US" sz="3109">
                <a:solidFill>
                  <a:srgbClr val="000000"/>
                </a:solidFill>
                <a:latin typeface="Poppins"/>
                <a:ea typeface="Poppins"/>
                <a:cs typeface="Poppins"/>
                <a:sym typeface="Poppins"/>
              </a:rPr>
              <a:t>Clock Speed (GHz): Higher speed = faster processing.</a:t>
            </a:r>
          </a:p>
          <a:p>
            <a:pPr algn="l" marL="1342725" indent="-447575" lvl="2">
              <a:lnSpc>
                <a:spcPts val="4353"/>
              </a:lnSpc>
              <a:buFont typeface="Arial"/>
              <a:buChar char="⚬"/>
            </a:pPr>
            <a:r>
              <a:rPr lang="en-US" sz="3109">
                <a:solidFill>
                  <a:srgbClr val="000000"/>
                </a:solidFill>
                <a:latin typeface="Poppins"/>
                <a:ea typeface="Poppins"/>
                <a:cs typeface="Poppins"/>
                <a:sym typeface="Poppins"/>
              </a:rPr>
              <a:t>Core &amp; Thread Count: More cores improve multitasking and performance.</a:t>
            </a:r>
          </a:p>
          <a:p>
            <a:pPr algn="l" marL="1342725" indent="-447575" lvl="2">
              <a:lnSpc>
                <a:spcPts val="4353"/>
              </a:lnSpc>
              <a:buFont typeface="Arial"/>
              <a:buChar char="⚬"/>
            </a:pPr>
            <a:r>
              <a:rPr lang="en-US" sz="3109">
                <a:solidFill>
                  <a:srgbClr val="000000"/>
                </a:solidFill>
                <a:latin typeface="Poppins"/>
                <a:ea typeface="Poppins"/>
                <a:cs typeface="Poppins"/>
                <a:sym typeface="Poppins"/>
              </a:rPr>
              <a:t>CPU Utilization (%): High usage may indicate overload.</a:t>
            </a:r>
          </a:p>
          <a:p>
            <a:pPr algn="l" marL="1342725" indent="-447575" lvl="2">
              <a:lnSpc>
                <a:spcPts val="4353"/>
              </a:lnSpc>
              <a:buFont typeface="Arial"/>
              <a:buChar char="⚬"/>
            </a:pPr>
            <a:r>
              <a:rPr lang="en-US" sz="3109">
                <a:solidFill>
                  <a:srgbClr val="000000"/>
                </a:solidFill>
                <a:latin typeface="Poppins"/>
                <a:ea typeface="Poppins"/>
                <a:cs typeface="Poppins"/>
                <a:sym typeface="Poppins"/>
              </a:rPr>
              <a:t>Thermal Performance: Overheating can slow down or damage the CPU.</a:t>
            </a:r>
          </a:p>
          <a:p>
            <a:pPr algn="l">
              <a:lnSpc>
                <a:spcPts val="4353"/>
              </a:lnSpc>
              <a:spcBef>
                <a:spcPct val="0"/>
              </a:spcBef>
            </a:pPr>
          </a:p>
        </p:txBody>
      </p:sp>
      <p:sp>
        <p:nvSpPr>
          <p:cNvPr name="Freeform 6" id="6"/>
          <p:cNvSpPr/>
          <p:nvPr/>
        </p:nvSpPr>
        <p:spPr>
          <a:xfrm flipH="false" flipV="false" rot="0">
            <a:off x="16649587" y="111330"/>
            <a:ext cx="2010161" cy="2806062"/>
          </a:xfrm>
          <a:custGeom>
            <a:avLst/>
            <a:gdLst/>
            <a:ahLst/>
            <a:cxnLst/>
            <a:rect r="r" b="b" t="t" l="l"/>
            <a:pathLst>
              <a:path h="2806062" w="2010161">
                <a:moveTo>
                  <a:pt x="0" y="0"/>
                </a:moveTo>
                <a:lnTo>
                  <a:pt x="2010161" y="0"/>
                </a:lnTo>
                <a:lnTo>
                  <a:pt x="2010161" y="2806062"/>
                </a:lnTo>
                <a:lnTo>
                  <a:pt x="0" y="28060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7" id="7"/>
          <p:cNvPicPr>
            <a:picLocks noChangeAspect="true"/>
          </p:cNvPicPr>
          <p:nvPr/>
        </p:nvPicPr>
        <p:blipFill>
          <a:blip r:embed="rId7"/>
          <a:srcRect l="0" t="0" r="0" b="0"/>
          <a:stretch>
            <a:fillRect/>
          </a:stretch>
        </p:blipFill>
        <p:spPr>
          <a:xfrm flipH="false" flipV="false" rot="0">
            <a:off x="16047976" y="2525758"/>
            <a:ext cx="1203221" cy="1513485"/>
          </a:xfrm>
          <a:prstGeom prst="rect">
            <a:avLst/>
          </a:prstGeom>
        </p:spPr>
      </p:pic>
      <p:sp>
        <p:nvSpPr>
          <p:cNvPr name="Freeform 8" id="8"/>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475146" y="7253346"/>
            <a:ext cx="1955881" cy="2730290"/>
          </a:xfrm>
          <a:custGeom>
            <a:avLst/>
            <a:gdLst/>
            <a:ahLst/>
            <a:cxnLst/>
            <a:rect r="r" b="b" t="t" l="l"/>
            <a:pathLst>
              <a:path h="2730290" w="1955881">
                <a:moveTo>
                  <a:pt x="0" y="0"/>
                </a:moveTo>
                <a:lnTo>
                  <a:pt x="1955881" y="0"/>
                </a:lnTo>
                <a:lnTo>
                  <a:pt x="1955881" y="2730290"/>
                </a:lnTo>
                <a:lnTo>
                  <a:pt x="0" y="27302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4" id="4"/>
          <p:cNvPicPr>
            <a:picLocks noChangeAspect="true"/>
          </p:cNvPicPr>
          <p:nvPr/>
        </p:nvPicPr>
        <p:blipFill>
          <a:blip r:embed="rId7"/>
          <a:srcRect l="0" t="0" r="0" b="0"/>
          <a:stretch>
            <a:fillRect/>
          </a:stretch>
        </p:blipFill>
        <p:spPr>
          <a:xfrm flipH="false" flipV="false" rot="0">
            <a:off x="502794" y="5656968"/>
            <a:ext cx="1098588" cy="1381871"/>
          </a:xfrm>
          <a:prstGeom prst="rect">
            <a:avLst/>
          </a:prstGeom>
        </p:spPr>
      </p:pic>
      <p:sp>
        <p:nvSpPr>
          <p:cNvPr name="TextBox 5" id="5"/>
          <p:cNvSpPr txBox="true"/>
          <p:nvPr/>
        </p:nvSpPr>
        <p:spPr>
          <a:xfrm rot="0">
            <a:off x="2220467" y="876300"/>
            <a:ext cx="13847065" cy="8134855"/>
          </a:xfrm>
          <a:prstGeom prst="rect">
            <a:avLst/>
          </a:prstGeom>
        </p:spPr>
        <p:txBody>
          <a:bodyPr anchor="t" rtlCol="false" tIns="0" lIns="0" bIns="0" rIns="0">
            <a:spAutoFit/>
          </a:bodyPr>
          <a:lstStyle/>
          <a:p>
            <a:pPr algn="ctr">
              <a:lnSpc>
                <a:spcPts val="7140"/>
              </a:lnSpc>
            </a:pPr>
            <a:r>
              <a:rPr lang="en-US" sz="5100" b="true">
                <a:solidFill>
                  <a:srgbClr val="000000"/>
                </a:solidFill>
                <a:latin typeface="Poppins Bold"/>
                <a:ea typeface="Poppins Bold"/>
                <a:cs typeface="Poppins Bold"/>
                <a:sym typeface="Poppins Bold"/>
              </a:rPr>
              <a:t>Hardware Analysis</a:t>
            </a:r>
          </a:p>
          <a:p>
            <a:pPr algn="l">
              <a:lnSpc>
                <a:spcPts val="4353"/>
              </a:lnSpc>
            </a:pPr>
          </a:p>
          <a:p>
            <a:pPr algn="l">
              <a:lnSpc>
                <a:spcPts val="4353"/>
              </a:lnSpc>
            </a:pPr>
            <a:r>
              <a:rPr lang="en-US" sz="3109" b="true">
                <a:solidFill>
                  <a:srgbClr val="000000"/>
                </a:solidFill>
                <a:latin typeface="Poppins Bold"/>
                <a:ea typeface="Poppins Bold"/>
                <a:cs typeface="Poppins Bold"/>
                <a:sym typeface="Poppins Bold"/>
              </a:rPr>
              <a:t>     2. Memory Usage (RAM)</a:t>
            </a:r>
          </a:p>
          <a:p>
            <a:pPr algn="l" marL="671362" indent="-335681" lvl="1">
              <a:lnSpc>
                <a:spcPts val="4353"/>
              </a:lnSpc>
              <a:buFont typeface="Arial"/>
              <a:buChar char="•"/>
            </a:pPr>
            <a:r>
              <a:rPr lang="en-US" sz="3109">
                <a:solidFill>
                  <a:srgbClr val="000000"/>
                </a:solidFill>
                <a:latin typeface="Poppins"/>
                <a:ea typeface="Poppins"/>
                <a:cs typeface="Poppins"/>
                <a:sym typeface="Poppins"/>
              </a:rPr>
              <a:t>Random Access Memory (RAM) temporarily stores active program data.</a:t>
            </a:r>
          </a:p>
          <a:p>
            <a:pPr algn="l" marL="671362" indent="-335681" lvl="1">
              <a:lnSpc>
                <a:spcPts val="4353"/>
              </a:lnSpc>
              <a:buFont typeface="Arial"/>
              <a:buChar char="•"/>
            </a:pPr>
            <a:r>
              <a:rPr lang="en-US" sz="3109">
                <a:solidFill>
                  <a:srgbClr val="000000"/>
                </a:solidFill>
                <a:latin typeface="Poppins"/>
                <a:ea typeface="Poppins"/>
                <a:cs typeface="Poppins"/>
                <a:sym typeface="Poppins"/>
              </a:rPr>
              <a:t>Key Metrics to Monitor:</a:t>
            </a:r>
          </a:p>
          <a:p>
            <a:pPr algn="l" marL="1342724" indent="-447575" lvl="2">
              <a:lnSpc>
                <a:spcPts val="4353"/>
              </a:lnSpc>
              <a:buFont typeface="Arial"/>
              <a:buChar char="⚬"/>
            </a:pPr>
            <a:r>
              <a:rPr lang="en-US" sz="3109">
                <a:solidFill>
                  <a:srgbClr val="000000"/>
                </a:solidFill>
                <a:latin typeface="Poppins"/>
                <a:ea typeface="Poppins"/>
                <a:cs typeface="Poppins"/>
                <a:sym typeface="Poppins"/>
              </a:rPr>
              <a:t>Total RAM Installed: Determines system capacity for multitasking.</a:t>
            </a:r>
          </a:p>
          <a:p>
            <a:pPr algn="l" marL="1342724" indent="-447575" lvl="2">
              <a:lnSpc>
                <a:spcPts val="4353"/>
              </a:lnSpc>
              <a:buFont typeface="Arial"/>
              <a:buChar char="⚬"/>
            </a:pPr>
            <a:r>
              <a:rPr lang="en-US" sz="3109">
                <a:solidFill>
                  <a:srgbClr val="000000"/>
                </a:solidFill>
                <a:latin typeface="Poppins"/>
                <a:ea typeface="Poppins"/>
                <a:cs typeface="Poppins"/>
                <a:sym typeface="Poppins"/>
              </a:rPr>
              <a:t>Usage Percentage: Consistently high usage may require an upgrade.</a:t>
            </a:r>
          </a:p>
          <a:p>
            <a:pPr algn="l" marL="1342724" indent="-447575" lvl="2">
              <a:lnSpc>
                <a:spcPts val="4353"/>
              </a:lnSpc>
              <a:buFont typeface="Arial"/>
              <a:buChar char="⚬"/>
            </a:pPr>
            <a:r>
              <a:rPr lang="en-US" sz="3109">
                <a:solidFill>
                  <a:srgbClr val="000000"/>
                </a:solidFill>
                <a:latin typeface="Poppins"/>
                <a:ea typeface="Poppins"/>
                <a:cs typeface="Poppins"/>
                <a:sym typeface="Poppins"/>
              </a:rPr>
              <a:t>Swap Memory Usage: Excessive swap usage indicates RAM shortage.</a:t>
            </a:r>
          </a:p>
          <a:p>
            <a:pPr algn="l">
              <a:lnSpc>
                <a:spcPts val="4353"/>
              </a:lnSpc>
            </a:pPr>
          </a:p>
          <a:p>
            <a:pPr algn="l">
              <a:lnSpc>
                <a:spcPts val="4353"/>
              </a:lnSpc>
              <a:spcBef>
                <a:spcPct val="0"/>
              </a:spcBef>
            </a:pPr>
          </a:p>
        </p:txBody>
      </p:sp>
      <p:sp>
        <p:nvSpPr>
          <p:cNvPr name="Freeform 6" id="6"/>
          <p:cNvSpPr/>
          <p:nvPr/>
        </p:nvSpPr>
        <p:spPr>
          <a:xfrm flipH="false" flipV="false" rot="0">
            <a:off x="16649587" y="111330"/>
            <a:ext cx="2010161" cy="2806062"/>
          </a:xfrm>
          <a:custGeom>
            <a:avLst/>
            <a:gdLst/>
            <a:ahLst/>
            <a:cxnLst/>
            <a:rect r="r" b="b" t="t" l="l"/>
            <a:pathLst>
              <a:path h="2806062" w="2010161">
                <a:moveTo>
                  <a:pt x="0" y="0"/>
                </a:moveTo>
                <a:lnTo>
                  <a:pt x="2010161" y="0"/>
                </a:lnTo>
                <a:lnTo>
                  <a:pt x="2010161" y="2806062"/>
                </a:lnTo>
                <a:lnTo>
                  <a:pt x="0" y="28060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7" id="7"/>
          <p:cNvPicPr>
            <a:picLocks noChangeAspect="true"/>
          </p:cNvPicPr>
          <p:nvPr/>
        </p:nvPicPr>
        <p:blipFill>
          <a:blip r:embed="rId7"/>
          <a:srcRect l="0" t="0" r="0" b="0"/>
          <a:stretch>
            <a:fillRect/>
          </a:stretch>
        </p:blipFill>
        <p:spPr>
          <a:xfrm flipH="false" flipV="false" rot="0">
            <a:off x="16047976" y="2525758"/>
            <a:ext cx="1203221" cy="1513485"/>
          </a:xfrm>
          <a:prstGeom prst="rect">
            <a:avLst/>
          </a:prstGeom>
        </p:spPr>
      </p:pic>
      <p:sp>
        <p:nvSpPr>
          <p:cNvPr name="Freeform 8" id="8"/>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DAGfSB9_eJo</dc:identifier>
  <dcterms:modified xsi:type="dcterms:W3CDTF">2011-08-01T06:04:30Z</dcterms:modified>
  <cp:revision>1</cp:revision>
  <dc:title>CSPT</dc:title>
</cp:coreProperties>
</file>